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8" r:id="rId2"/>
    <p:sldId id="296" r:id="rId3"/>
    <p:sldId id="289" r:id="rId4"/>
    <p:sldId id="314" r:id="rId5"/>
    <p:sldId id="315" r:id="rId6"/>
    <p:sldId id="311" r:id="rId7"/>
    <p:sldId id="312" r:id="rId8"/>
    <p:sldId id="313" r:id="rId9"/>
    <p:sldId id="316" r:id="rId10"/>
    <p:sldId id="317" r:id="rId11"/>
    <p:sldId id="318" r:id="rId12"/>
    <p:sldId id="319" r:id="rId13"/>
    <p:sldId id="320" r:id="rId14"/>
    <p:sldId id="267" r:id="rId15"/>
    <p:sldId id="322" r:id="rId16"/>
    <p:sldId id="324" r:id="rId17"/>
    <p:sldId id="323" r:id="rId18"/>
    <p:sldId id="272" r:id="rId19"/>
    <p:sldId id="325" r:id="rId20"/>
    <p:sldId id="326" r:id="rId21"/>
    <p:sldId id="327" r:id="rId22"/>
    <p:sldId id="265" r:id="rId23"/>
    <p:sldId id="268" r:id="rId24"/>
    <p:sldId id="328" r:id="rId25"/>
    <p:sldId id="329" r:id="rId26"/>
    <p:sldId id="330" r:id="rId27"/>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166CF"/>
    <a:srgbClr val="3E6FD2"/>
    <a:srgbClr val="2D5EC1"/>
    <a:srgbClr val="BDDEFF"/>
    <a:srgbClr val="99CCFF"/>
    <a:srgbClr val="808080"/>
    <a:srgbClr val="FFD62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88" autoAdjust="0"/>
    <p:restoredTop sz="87276" autoAdjust="0"/>
  </p:normalViewPr>
  <p:slideViewPr>
    <p:cSldViewPr>
      <p:cViewPr varScale="1">
        <p:scale>
          <a:sx n="64" d="100"/>
          <a:sy n="64" d="100"/>
        </p:scale>
        <p:origin x="-1320" y="-67"/>
      </p:cViewPr>
      <p:guideLst>
        <p:guide orient="horz" pos="2160"/>
        <p:guide pos="2880"/>
      </p:guideLst>
    </p:cSldViewPr>
  </p:slideViewPr>
  <p:outlineViewPr>
    <p:cViewPr>
      <p:scale>
        <a:sx n="33" d="100"/>
        <a:sy n="33" d="100"/>
      </p:scale>
      <p:origin x="0" y="24084"/>
    </p:cViewPr>
  </p:outlineViewPr>
  <p:notesTextViewPr>
    <p:cViewPr>
      <p:scale>
        <a:sx n="100" d="100"/>
        <a:sy n="100" d="100"/>
      </p:scale>
      <p:origin x="0" y="0"/>
    </p:cViewPr>
  </p:notesTextViewPr>
  <p:sorterViewPr>
    <p:cViewPr>
      <p:scale>
        <a:sx n="100" d="100"/>
        <a:sy n="100" d="100"/>
      </p:scale>
      <p:origin x="0" y="5741"/>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70DCB78A-58E0-4D87-8B45-1AE0D6C47F0C}"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dirty="0"/>
          </a:p>
        </p:txBody>
      </p:sp>
      <p:sp>
        <p:nvSpPr>
          <p:cNvPr id="286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A6144692-F531-4D2A-8442-E1C3700A5B89}"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noFill/>
        </p:spPr>
        <p:txBody>
          <a:bodyPr/>
          <a:lstStyle/>
          <a:p>
            <a:endParaRPr lang="fr-FR" dirty="0" smtClean="0"/>
          </a:p>
        </p:txBody>
      </p:sp>
      <p:sp>
        <p:nvSpPr>
          <p:cNvPr id="29700" name="Espace réservé du numéro de diapositive 3"/>
          <p:cNvSpPr>
            <a:spLocks noGrp="1"/>
          </p:cNvSpPr>
          <p:nvPr>
            <p:ph type="sldNum" sz="quarter" idx="5"/>
          </p:nvPr>
        </p:nvSpPr>
        <p:spPr>
          <a:noFill/>
          <a:ln>
            <a:miter lim="800000"/>
            <a:headEnd/>
            <a:tailEnd/>
          </a:ln>
        </p:spPr>
        <p:txBody>
          <a:bodyPr/>
          <a:lstStyle/>
          <a:p>
            <a:fld id="{83BE6024-D488-4896-917F-CDAD859C45F9}" type="slidenum">
              <a:rPr lang="en-GB" smtClean="0"/>
              <a:pPr/>
              <a:t>1</a:t>
            </a:fld>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ln/>
        </p:spPr>
      </p:sp>
      <p:sp>
        <p:nvSpPr>
          <p:cNvPr id="28675" name="Espace réservé des commentaires 2"/>
          <p:cNvSpPr>
            <a:spLocks noGrp="1"/>
          </p:cNvSpPr>
          <p:nvPr>
            <p:ph type="body" idx="1"/>
          </p:nvPr>
        </p:nvSpPr>
        <p:spPr>
          <a:noFill/>
        </p:spPr>
        <p:txBody>
          <a:bodyPr/>
          <a:lstStyle/>
          <a:p>
            <a:r>
              <a:rPr lang="fr-FR" dirty="0" smtClean="0"/>
              <a:t>It </a:t>
            </a:r>
            <a:r>
              <a:rPr lang="fr-FR" dirty="0" err="1" smtClean="0"/>
              <a:t>is</a:t>
            </a:r>
            <a:r>
              <a:rPr lang="fr-FR" dirty="0" smtClean="0"/>
              <a:t> important to </a:t>
            </a:r>
            <a:r>
              <a:rPr lang="fr-FR" dirty="0" err="1" smtClean="0"/>
              <a:t>insist</a:t>
            </a:r>
            <a:r>
              <a:rPr lang="fr-FR" dirty="0" smtClean="0"/>
              <a:t> </a:t>
            </a:r>
            <a:r>
              <a:rPr lang="fr-FR" dirty="0" err="1" smtClean="0"/>
              <a:t>that</a:t>
            </a:r>
            <a:r>
              <a:rPr lang="fr-FR" dirty="0" smtClean="0"/>
              <a:t> the </a:t>
            </a:r>
            <a:r>
              <a:rPr lang="fr-FR" dirty="0" err="1" smtClean="0"/>
              <a:t>assessment</a:t>
            </a:r>
            <a:r>
              <a:rPr lang="fr-FR" baseline="0" dirty="0" smtClean="0"/>
              <a:t> of the </a:t>
            </a:r>
            <a:r>
              <a:rPr lang="fr-FR" baseline="0" dirty="0" err="1" smtClean="0"/>
              <a:t>stability</a:t>
            </a:r>
            <a:r>
              <a:rPr lang="fr-FR" baseline="0" dirty="0" smtClean="0"/>
              <a:t> of the </a:t>
            </a:r>
            <a:r>
              <a:rPr lang="fr-FR" baseline="0" dirty="0" err="1" smtClean="0"/>
              <a:t>macroeconomic</a:t>
            </a:r>
            <a:r>
              <a:rPr lang="fr-FR" baseline="0" dirty="0" smtClean="0"/>
              <a:t> </a:t>
            </a:r>
            <a:r>
              <a:rPr lang="fr-FR" baseline="0" dirty="0" err="1" smtClean="0"/>
              <a:t>framework</a:t>
            </a:r>
            <a:r>
              <a:rPr lang="fr-FR" baseline="0" dirty="0" smtClean="0"/>
              <a:t> </a:t>
            </a:r>
            <a:r>
              <a:rPr lang="fr-FR" baseline="0" dirty="0" err="1" smtClean="0"/>
              <a:t>is</a:t>
            </a:r>
            <a:r>
              <a:rPr lang="fr-FR" baseline="0" dirty="0" smtClean="0"/>
              <a:t> not a one </a:t>
            </a:r>
            <a:r>
              <a:rPr lang="fr-FR" baseline="0" dirty="0" err="1" smtClean="0"/>
              <a:t>shot</a:t>
            </a:r>
            <a:r>
              <a:rPr lang="fr-FR" baseline="0" dirty="0" smtClean="0"/>
              <a:t> </a:t>
            </a:r>
            <a:r>
              <a:rPr lang="fr-FR" baseline="0" dirty="0" err="1" smtClean="0"/>
              <a:t>exercise</a:t>
            </a:r>
            <a:r>
              <a:rPr lang="fr-FR" baseline="0" dirty="0" smtClean="0"/>
              <a:t>. It </a:t>
            </a:r>
            <a:r>
              <a:rPr lang="fr-FR" baseline="0" dirty="0" err="1" smtClean="0"/>
              <a:t>is</a:t>
            </a:r>
            <a:r>
              <a:rPr lang="fr-FR" baseline="0" dirty="0" smtClean="0"/>
              <a:t> a </a:t>
            </a:r>
            <a:r>
              <a:rPr lang="fr-FR" baseline="0" dirty="0" err="1" smtClean="0"/>
              <a:t>condinuous</a:t>
            </a:r>
            <a:r>
              <a:rPr lang="fr-FR" baseline="0" dirty="0" smtClean="0"/>
              <a:t> </a:t>
            </a:r>
            <a:r>
              <a:rPr lang="fr-FR" baseline="0" dirty="0" err="1" smtClean="0"/>
              <a:t>process</a:t>
            </a:r>
            <a:r>
              <a:rPr lang="fr-FR" baseline="0" dirty="0" smtClean="0"/>
              <a:t> </a:t>
            </a:r>
            <a:r>
              <a:rPr lang="fr-FR" baseline="0" dirty="0" err="1" smtClean="0"/>
              <a:t>that</a:t>
            </a:r>
            <a:r>
              <a:rPr lang="fr-FR" baseline="0" dirty="0" smtClean="0"/>
              <a:t> </a:t>
            </a:r>
            <a:r>
              <a:rPr lang="fr-FR" baseline="0" dirty="0" err="1" smtClean="0"/>
              <a:t>starts</a:t>
            </a:r>
            <a:r>
              <a:rPr lang="fr-FR" baseline="0" dirty="0" smtClean="0"/>
              <a:t> </a:t>
            </a:r>
            <a:r>
              <a:rPr lang="fr-FR" baseline="0" dirty="0" err="1" smtClean="0"/>
              <a:t>at</a:t>
            </a:r>
            <a:r>
              <a:rPr lang="fr-FR" baseline="0" dirty="0" smtClean="0"/>
              <a:t> the formulation stage of a BS programme and has to </a:t>
            </a:r>
            <a:r>
              <a:rPr lang="fr-FR" baseline="0" dirty="0" err="1" smtClean="0"/>
              <a:t>be</a:t>
            </a:r>
            <a:r>
              <a:rPr lang="fr-FR" baseline="0" dirty="0" smtClean="0"/>
              <a:t> </a:t>
            </a:r>
            <a:r>
              <a:rPr lang="fr-FR" baseline="0" dirty="0" err="1" smtClean="0"/>
              <a:t>pursued</a:t>
            </a:r>
            <a:r>
              <a:rPr lang="fr-FR" baseline="0" dirty="0" smtClean="0"/>
              <a:t> </a:t>
            </a:r>
            <a:r>
              <a:rPr lang="fr-FR" baseline="0" dirty="0" err="1" smtClean="0"/>
              <a:t>through</a:t>
            </a:r>
            <a:r>
              <a:rPr lang="fr-FR" baseline="0" dirty="0" smtClean="0"/>
              <a:t> the </a:t>
            </a:r>
            <a:r>
              <a:rPr lang="fr-FR" baseline="0" dirty="0" err="1" smtClean="0"/>
              <a:t>complete</a:t>
            </a:r>
            <a:r>
              <a:rPr lang="fr-FR" baseline="0" dirty="0" smtClean="0"/>
              <a:t> programme. </a:t>
            </a:r>
            <a:endParaRPr lang="fr-FR" dirty="0" smtClean="0"/>
          </a:p>
        </p:txBody>
      </p:sp>
      <p:sp>
        <p:nvSpPr>
          <p:cNvPr id="28676" name="Espace réservé du numéro de diapositive 3"/>
          <p:cNvSpPr>
            <a:spLocks noGrp="1"/>
          </p:cNvSpPr>
          <p:nvPr>
            <p:ph type="sldNum" sz="quarter" idx="5"/>
          </p:nvPr>
        </p:nvSpPr>
        <p:spPr>
          <a:noFill/>
          <a:ln>
            <a:miter lim="800000"/>
            <a:headEnd/>
            <a:tailEnd/>
          </a:ln>
        </p:spPr>
        <p:txBody>
          <a:bodyPr/>
          <a:lstStyle/>
          <a:p>
            <a:fld id="{FF427082-5F8B-4F8D-827A-665FF84C788C}" type="slidenum">
              <a:rPr lang="en-GB" smtClean="0"/>
              <a:pPr/>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sz="900" dirty="0" smtClean="0">
                <a:latin typeface="Times New Roman" pitchFamily="18" charset="0"/>
                <a:cs typeface="Times New Roman" pitchFamily="18" charset="0"/>
              </a:rPr>
              <a:t>It </a:t>
            </a:r>
            <a:r>
              <a:rPr lang="fr-BE" sz="900" dirty="0" err="1" smtClean="0">
                <a:latin typeface="Times New Roman" pitchFamily="18" charset="0"/>
                <a:cs typeface="Times New Roman" pitchFamily="18" charset="0"/>
              </a:rPr>
              <a:t>is</a:t>
            </a:r>
            <a:r>
              <a:rPr lang="fr-BE" sz="900" dirty="0" smtClean="0">
                <a:latin typeface="Times New Roman" pitchFamily="18" charset="0"/>
                <a:cs typeface="Times New Roman" pitchFamily="18" charset="0"/>
              </a:rPr>
              <a:t> essential for </a:t>
            </a:r>
            <a:r>
              <a:rPr lang="fr-BE" sz="900" dirty="0" err="1" smtClean="0">
                <a:latin typeface="Times New Roman" pitchFamily="18" charset="0"/>
                <a:cs typeface="Times New Roman" pitchFamily="18" charset="0"/>
              </a:rPr>
              <a:t>assessing</a:t>
            </a:r>
            <a:r>
              <a:rPr lang="fr-BE" sz="900" dirty="0" smtClean="0">
                <a:latin typeface="Times New Roman" pitchFamily="18" charset="0"/>
                <a:cs typeface="Times New Roman" pitchFamily="18" charset="0"/>
              </a:rPr>
              <a:t> the </a:t>
            </a:r>
            <a:r>
              <a:rPr lang="fr-BE" sz="900" dirty="0" err="1" smtClean="0">
                <a:latin typeface="Times New Roman" pitchFamily="18" charset="0"/>
                <a:cs typeface="Times New Roman" pitchFamily="18" charset="0"/>
              </a:rPr>
              <a:t>stability</a:t>
            </a:r>
            <a:r>
              <a:rPr lang="fr-BE" sz="900" dirty="0" smtClean="0">
                <a:latin typeface="Times New Roman" pitchFamily="18" charset="0"/>
                <a:cs typeface="Times New Roman" pitchFamily="18" charset="0"/>
              </a:rPr>
              <a:t> of the </a:t>
            </a:r>
            <a:r>
              <a:rPr lang="fr-BE" sz="900" dirty="0" err="1" smtClean="0">
                <a:latin typeface="Times New Roman" pitchFamily="18" charset="0"/>
                <a:cs typeface="Times New Roman" pitchFamily="18" charset="0"/>
              </a:rPr>
              <a:t>macroeconomic</a:t>
            </a:r>
            <a:r>
              <a:rPr lang="fr-BE" sz="900" dirty="0" smtClean="0">
                <a:latin typeface="Times New Roman" pitchFamily="18" charset="0"/>
                <a:cs typeface="Times New Roman" pitchFamily="18" charset="0"/>
              </a:rPr>
              <a:t> situation and the </a:t>
            </a:r>
            <a:r>
              <a:rPr lang="fr-BE" sz="900" dirty="0" err="1" smtClean="0">
                <a:latin typeface="Times New Roman" pitchFamily="18" charset="0"/>
                <a:cs typeface="Times New Roman" pitchFamily="18" charset="0"/>
              </a:rPr>
              <a:t>response</a:t>
            </a:r>
            <a:r>
              <a:rPr lang="fr-BE" sz="900" dirty="0" smtClean="0">
                <a:latin typeface="Times New Roman" pitchFamily="18" charset="0"/>
                <a:cs typeface="Times New Roman" pitchFamily="18" charset="0"/>
              </a:rPr>
              <a:t> </a:t>
            </a:r>
            <a:r>
              <a:rPr lang="fr-BE" sz="900" dirty="0" err="1" smtClean="0">
                <a:latin typeface="Times New Roman" pitchFamily="18" charset="0"/>
                <a:cs typeface="Times New Roman" pitchFamily="18" charset="0"/>
              </a:rPr>
              <a:t>policy</a:t>
            </a:r>
            <a:r>
              <a:rPr lang="fr-BE" sz="900" baseline="0" dirty="0" smtClean="0">
                <a:latin typeface="Times New Roman" pitchFamily="18" charset="0"/>
                <a:cs typeface="Times New Roman" pitchFamily="18" charset="0"/>
              </a:rPr>
              <a:t> </a:t>
            </a:r>
            <a:r>
              <a:rPr lang="fr-BE" sz="900" dirty="0" smtClean="0">
                <a:latin typeface="Times New Roman" pitchFamily="18" charset="0"/>
                <a:cs typeface="Times New Roman" pitchFamily="18" charset="0"/>
              </a:rPr>
              <a:t>to </a:t>
            </a:r>
            <a:r>
              <a:rPr lang="fr-BE" sz="900" dirty="0" err="1" smtClean="0">
                <a:latin typeface="Times New Roman" pitchFamily="18" charset="0"/>
                <a:cs typeface="Times New Roman" pitchFamily="18" charset="0"/>
              </a:rPr>
              <a:t>take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into</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account</a:t>
            </a:r>
            <a:r>
              <a:rPr lang="fr-BE" sz="900" baseline="0" dirty="0" smtClean="0">
                <a:latin typeface="Times New Roman" pitchFamily="18" charset="0"/>
                <a:cs typeface="Times New Roman" pitchFamily="18" charset="0"/>
              </a:rPr>
              <a:t> the relation of the country of the IMF and the </a:t>
            </a:r>
            <a:r>
              <a:rPr lang="fr-BE" sz="900" baseline="0" dirty="0" err="1" smtClean="0">
                <a:latin typeface="Times New Roman" pitchFamily="18" charset="0"/>
                <a:cs typeface="Times New Roman" pitchFamily="18" charset="0"/>
              </a:rPr>
              <a:t>analysis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provided</a:t>
            </a:r>
            <a:r>
              <a:rPr lang="fr-BE" sz="900" baseline="0" dirty="0" smtClean="0">
                <a:latin typeface="Times New Roman" pitchFamily="18" charset="0"/>
                <a:cs typeface="Times New Roman" pitchFamily="18" charset="0"/>
              </a:rPr>
              <a:t> by </a:t>
            </a:r>
            <a:r>
              <a:rPr lang="fr-BE" sz="900" baseline="0" dirty="0" err="1" smtClean="0">
                <a:latin typeface="Times New Roman" pitchFamily="18" charset="0"/>
                <a:cs typeface="Times New Roman" pitchFamily="18" charset="0"/>
              </a:rPr>
              <a:t>this</a:t>
            </a:r>
            <a:r>
              <a:rPr lang="fr-BE" sz="900" baseline="0" dirty="0" smtClean="0">
                <a:latin typeface="Times New Roman" pitchFamily="18" charset="0"/>
                <a:cs typeface="Times New Roman" pitchFamily="18" charset="0"/>
              </a:rPr>
              <a:t> institution. Dialogue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IMF, and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partner</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government</a:t>
            </a:r>
            <a:r>
              <a:rPr lang="fr-BE" sz="900" baseline="0" dirty="0" smtClean="0">
                <a:latin typeface="Times New Roman" pitchFamily="18" charset="0"/>
                <a:cs typeface="Times New Roman" pitchFamily="18" charset="0"/>
              </a:rPr>
              <a:t>, on the </a:t>
            </a:r>
            <a:r>
              <a:rPr lang="fr-BE" sz="900" baseline="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framework</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a important part of the </a:t>
            </a:r>
            <a:r>
              <a:rPr lang="fr-BE" sz="900" baseline="0" dirty="0" err="1" smtClean="0">
                <a:latin typeface="Times New Roman" pitchFamily="18" charset="0"/>
                <a:cs typeface="Times New Roman" pitchFamily="18" charset="0"/>
              </a:rPr>
              <a:t>preparation</a:t>
            </a:r>
            <a:r>
              <a:rPr lang="fr-BE" sz="900" baseline="0" dirty="0" smtClean="0">
                <a:latin typeface="Times New Roman" pitchFamily="18" charset="0"/>
                <a:cs typeface="Times New Roman" pitchFamily="18" charset="0"/>
              </a:rPr>
              <a:t> and the monitoring of a BS programme. </a:t>
            </a:r>
          </a:p>
          <a:p>
            <a:r>
              <a:rPr lang="fr-BE" sz="900" baseline="0" dirty="0" smtClean="0">
                <a:latin typeface="Times New Roman" pitchFamily="18" charset="0"/>
                <a:cs typeface="Times New Roman" pitchFamily="18" charset="0"/>
              </a:rPr>
              <a:t>The </a:t>
            </a:r>
            <a:r>
              <a:rPr lang="fr-BE" sz="900" baseline="0" dirty="0" err="1" smtClean="0">
                <a:latin typeface="Times New Roman" pitchFamily="18" charset="0"/>
                <a:cs typeface="Times New Roman" pitchFamily="18" charset="0"/>
              </a:rPr>
              <a:t>reason</a:t>
            </a:r>
            <a:r>
              <a:rPr lang="fr-BE" sz="900" baseline="0" dirty="0" smtClean="0">
                <a:latin typeface="Times New Roman" pitchFamily="18" charset="0"/>
                <a:cs typeface="Times New Roman" pitchFamily="18" charset="0"/>
              </a:rPr>
              <a:t> of the importance of the IMF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that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the international institution </a:t>
            </a:r>
            <a:r>
              <a:rPr lang="fr-BE" sz="900" baseline="0" dirty="0" err="1" smtClean="0">
                <a:latin typeface="Times New Roman" pitchFamily="18" charset="0"/>
                <a:cs typeface="Times New Roman" pitchFamily="18" charset="0"/>
              </a:rPr>
              <a:t>mandated</a:t>
            </a:r>
            <a:r>
              <a:rPr lang="fr-BE" sz="900" baseline="0" dirty="0" smtClean="0">
                <a:latin typeface="Times New Roman" pitchFamily="18" charset="0"/>
                <a:cs typeface="Times New Roman" pitchFamily="18" charset="0"/>
              </a:rPr>
              <a:t> to </a:t>
            </a:r>
            <a:r>
              <a:rPr lang="fr-BE" sz="900" baseline="0" dirty="0" err="1" smtClean="0">
                <a:latin typeface="Times New Roman" pitchFamily="18" charset="0"/>
                <a:cs typeface="Times New Roman" pitchFamily="18" charset="0"/>
              </a:rPr>
              <a:t>conduct</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multilateral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surveillance of </a:t>
            </a:r>
            <a:r>
              <a:rPr lang="fr-BE" sz="900" baseline="0" dirty="0" err="1" smtClean="0">
                <a:latin typeface="Times New Roman" pitchFamily="18" charset="0"/>
                <a:cs typeface="Times New Roman" pitchFamily="18" charset="0"/>
              </a:rPr>
              <a:t>its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member</a:t>
            </a:r>
            <a:r>
              <a:rPr lang="fr-BE" sz="900" baseline="0" dirty="0" smtClean="0">
                <a:latin typeface="Times New Roman" pitchFamily="18" charset="0"/>
                <a:cs typeface="Times New Roman" pitchFamily="18" charset="0"/>
              </a:rPr>
              <a:t> countries. Under </a:t>
            </a:r>
            <a:r>
              <a:rPr lang="fr-BE" sz="900" baseline="0" dirty="0" err="1" smtClean="0">
                <a:latin typeface="Times New Roman" pitchFamily="18" charset="0"/>
                <a:cs typeface="Times New Roman" pitchFamily="18" charset="0"/>
              </a:rPr>
              <a:t>its</a:t>
            </a:r>
            <a:r>
              <a:rPr lang="fr-BE" sz="900" baseline="0" dirty="0" smtClean="0">
                <a:latin typeface="Times New Roman" pitchFamily="18" charset="0"/>
                <a:cs typeface="Times New Roman" pitchFamily="18" charset="0"/>
              </a:rPr>
              <a:t> mandate </a:t>
            </a:r>
            <a:r>
              <a:rPr lang="fr-BE" sz="900" baseline="0" dirty="0" err="1" smtClean="0">
                <a:latin typeface="Times New Roman" pitchFamily="18" charset="0"/>
                <a:cs typeface="Times New Roman" pitchFamily="18" charset="0"/>
              </a:rPr>
              <a:t>it</a:t>
            </a:r>
            <a:r>
              <a:rPr lang="fr-BE" sz="900" baseline="0" dirty="0" smtClean="0">
                <a:latin typeface="Times New Roman" pitchFamily="18" charset="0"/>
                <a:cs typeface="Times New Roman" pitchFamily="18" charset="0"/>
              </a:rPr>
              <a:t> analyses the </a:t>
            </a:r>
            <a:r>
              <a:rPr lang="fr-BE" sz="900" baseline="0" dirty="0" err="1" smtClean="0">
                <a:latin typeface="Times New Roman" pitchFamily="18" charset="0"/>
                <a:cs typeface="Times New Roman" pitchFamily="18" charset="0"/>
              </a:rPr>
              <a:t>economic</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developments</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policies</a:t>
            </a:r>
            <a:r>
              <a:rPr lang="fr-BE" sz="900" baseline="0" dirty="0" smtClean="0">
                <a:latin typeface="Times New Roman" pitchFamily="18" charset="0"/>
                <a:cs typeface="Times New Roman" pitchFamily="18" charset="0"/>
              </a:rPr>
              <a:t> of the country,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considerable</a:t>
            </a:r>
            <a:r>
              <a:rPr lang="fr-BE" sz="900" baseline="0" dirty="0" smtClean="0">
                <a:latin typeface="Times New Roman" pitchFamily="18" charset="0"/>
                <a:cs typeface="Times New Roman" pitchFamily="18" charset="0"/>
              </a:rPr>
              <a:t> power of investigation and </a:t>
            </a:r>
            <a:r>
              <a:rPr lang="fr-BE" sz="900" baseline="0" dirty="0" err="1" smtClean="0">
                <a:latin typeface="Times New Roman" pitchFamily="18" charset="0"/>
                <a:cs typeface="Times New Roman" pitchFamily="18" charset="0"/>
              </a:rPr>
              <a:t>access</a:t>
            </a:r>
            <a:r>
              <a:rPr lang="fr-BE" sz="900" baseline="0" dirty="0" smtClean="0">
                <a:latin typeface="Times New Roman" pitchFamily="18" charset="0"/>
                <a:cs typeface="Times New Roman" pitchFamily="18" charset="0"/>
              </a:rPr>
              <a:t> to the data </a:t>
            </a:r>
            <a:r>
              <a:rPr lang="fr-BE" sz="900" baseline="0" dirty="0" err="1" smtClean="0">
                <a:latin typeface="Times New Roman" pitchFamily="18" charset="0"/>
                <a:cs typeface="Times New Roman" pitchFamily="18" charset="0"/>
              </a:rPr>
              <a:t>underlying</a:t>
            </a:r>
            <a:r>
              <a:rPr lang="fr-BE" sz="900" baseline="0" dirty="0" smtClean="0">
                <a:latin typeface="Times New Roman" pitchFamily="18" charset="0"/>
                <a:cs typeface="Times New Roman" pitchFamily="18" charset="0"/>
              </a:rPr>
              <a:t> the balance of </a:t>
            </a:r>
            <a:r>
              <a:rPr lang="fr-BE" sz="900" baseline="0" dirty="0" err="1" smtClean="0">
                <a:latin typeface="Times New Roman" pitchFamily="18" charset="0"/>
                <a:cs typeface="Times New Roman" pitchFamily="18" charset="0"/>
              </a:rPr>
              <a:t>payment</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monetary</a:t>
            </a:r>
            <a:r>
              <a:rPr lang="fr-BE" sz="900" baseline="0" dirty="0" smtClean="0">
                <a:latin typeface="Times New Roman" pitchFamily="18" charset="0"/>
                <a:cs typeface="Times New Roman" pitchFamily="18" charset="0"/>
              </a:rPr>
              <a:t> situation and the </a:t>
            </a:r>
            <a:r>
              <a:rPr lang="fr-BE" sz="900" baseline="0" dirty="0" err="1" smtClean="0">
                <a:latin typeface="Times New Roman" pitchFamily="18" charset="0"/>
                <a:cs typeface="Times New Roman" pitchFamily="18" charset="0"/>
              </a:rPr>
              <a:t>government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account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Monetary</a:t>
            </a:r>
            <a:r>
              <a:rPr lang="fr-BE" sz="900" baseline="0" dirty="0" smtClean="0">
                <a:latin typeface="Times New Roman" pitchFamily="18" charset="0"/>
                <a:cs typeface="Times New Roman" pitchFamily="18" charset="0"/>
              </a:rPr>
              <a:t> mission of the IMF are </a:t>
            </a:r>
            <a:r>
              <a:rPr lang="fr-BE" sz="900" baseline="0" dirty="0" err="1" smtClean="0">
                <a:latin typeface="Times New Roman" pitchFamily="18" charset="0"/>
                <a:cs typeface="Times New Roman" pitchFamily="18" charset="0"/>
              </a:rPr>
              <a:t>regular</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from</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quarterly</a:t>
            </a:r>
            <a:r>
              <a:rPr lang="fr-BE" sz="900" baseline="0" dirty="0" smtClean="0">
                <a:latin typeface="Times New Roman" pitchFamily="18" charset="0"/>
                <a:cs typeface="Times New Roman" pitchFamily="18" charset="0"/>
              </a:rPr>
              <a:t> to </a:t>
            </a:r>
            <a:r>
              <a:rPr lang="fr-BE" sz="900" baseline="0" dirty="0" err="1" smtClean="0">
                <a:latin typeface="Times New Roman" pitchFamily="18" charset="0"/>
                <a:cs typeface="Times New Roman" pitchFamily="18" charset="0"/>
              </a:rPr>
              <a:t>annual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according</a:t>
            </a:r>
            <a:r>
              <a:rPr lang="fr-BE" sz="900" baseline="0" dirty="0" smtClean="0">
                <a:latin typeface="Times New Roman" pitchFamily="18" charset="0"/>
                <a:cs typeface="Times New Roman" pitchFamily="18" charset="0"/>
              </a:rPr>
              <a:t> to the country) and </a:t>
            </a:r>
            <a:r>
              <a:rPr lang="fr-BE" sz="900" baseline="0" dirty="0" err="1" smtClean="0">
                <a:latin typeface="Times New Roman" pitchFamily="18" charset="0"/>
                <a:cs typeface="Times New Roman" pitchFamily="18" charset="0"/>
              </a:rPr>
              <a:t>their</a:t>
            </a:r>
            <a:r>
              <a:rPr lang="fr-BE" sz="900" baseline="0" dirty="0" smtClean="0">
                <a:latin typeface="Times New Roman" pitchFamily="18" charset="0"/>
                <a:cs typeface="Times New Roman" pitchFamily="18" charset="0"/>
              </a:rPr>
              <a:t> conclusions </a:t>
            </a:r>
            <a:r>
              <a:rPr lang="fr-BE" sz="900" baseline="0" dirty="0" err="1" smtClean="0">
                <a:latin typeface="Times New Roman" pitchFamily="18" charset="0"/>
                <a:cs typeface="Times New Roman" pitchFamily="18" charset="0"/>
              </a:rPr>
              <a:t>formulated</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various</a:t>
            </a:r>
            <a:r>
              <a:rPr lang="fr-BE" sz="900" baseline="0" dirty="0" smtClean="0">
                <a:latin typeface="Times New Roman" pitchFamily="18" charset="0"/>
                <a:cs typeface="Times New Roman" pitchFamily="18" charset="0"/>
              </a:rPr>
              <a:t> country reports (article IV reports, </a:t>
            </a:r>
            <a:r>
              <a:rPr lang="fr-BE" sz="900" baseline="0" dirty="0" err="1" smtClean="0">
                <a:latin typeface="Times New Roman" pitchFamily="18" charset="0"/>
                <a:cs typeface="Times New Roman" pitchFamily="18" charset="0"/>
              </a:rPr>
              <a:t>review</a:t>
            </a:r>
            <a:r>
              <a:rPr lang="fr-BE" sz="900" baseline="0" dirty="0" smtClean="0">
                <a:latin typeface="Times New Roman" pitchFamily="18" charset="0"/>
                <a:cs typeface="Times New Roman" pitchFamily="18" charset="0"/>
              </a:rPr>
              <a:t> of the PRSP, …) </a:t>
            </a:r>
            <a:r>
              <a:rPr lang="fr-BE" sz="900" baseline="0" dirty="0" err="1" smtClean="0">
                <a:latin typeface="Times New Roman" pitchFamily="18" charset="0"/>
                <a:cs typeface="Times New Roman" pitchFamily="18" charset="0"/>
              </a:rPr>
              <a:t>which</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constitute</a:t>
            </a:r>
            <a:r>
              <a:rPr lang="fr-BE" sz="900" baseline="0" dirty="0" smtClean="0">
                <a:latin typeface="Times New Roman" pitchFamily="18" charset="0"/>
                <a:cs typeface="Times New Roman" pitchFamily="18" charset="0"/>
              </a:rPr>
              <a:t> a major source of information.</a:t>
            </a:r>
          </a:p>
          <a:p>
            <a:endParaRPr lang="fr-BE" sz="900" baseline="0" dirty="0" smtClean="0">
              <a:latin typeface="Times New Roman" pitchFamily="18" charset="0"/>
              <a:cs typeface="Times New Roman" pitchFamily="18" charset="0"/>
            </a:endParaRPr>
          </a:p>
          <a:p>
            <a:r>
              <a:rPr lang="fr-BE" sz="900" baseline="0" dirty="0" err="1" smtClean="0">
                <a:latin typeface="Times New Roman" pitchFamily="18" charset="0"/>
                <a:cs typeface="Times New Roman" pitchFamily="18" charset="0"/>
              </a:rPr>
              <a:t>When</a:t>
            </a:r>
            <a:r>
              <a:rPr lang="fr-BE" sz="900" baseline="0" dirty="0" smtClean="0">
                <a:latin typeface="Times New Roman" pitchFamily="18" charset="0"/>
                <a:cs typeface="Times New Roman" pitchFamily="18" charset="0"/>
              </a:rPr>
              <a:t> countries </a:t>
            </a:r>
            <a:r>
              <a:rPr lang="fr-BE" sz="900" baseline="0" dirty="0" err="1" smtClean="0">
                <a:latin typeface="Times New Roman" pitchFamily="18" charset="0"/>
                <a:cs typeface="Times New Roman" pitchFamily="18" charset="0"/>
              </a:rPr>
              <a:t>meet</a:t>
            </a:r>
            <a:r>
              <a:rPr lang="fr-BE" sz="900" baseline="0" dirty="0" smtClean="0">
                <a:latin typeface="Times New Roman" pitchFamily="18" charset="0"/>
                <a:cs typeface="Times New Roman" pitchFamily="18" charset="0"/>
              </a:rPr>
              <a:t> structural balance of </a:t>
            </a:r>
            <a:r>
              <a:rPr lang="fr-BE" sz="900" baseline="0" dirty="0" err="1" smtClean="0">
                <a:latin typeface="Times New Roman" pitchFamily="18" charset="0"/>
                <a:cs typeface="Times New Roman" pitchFamily="18" charset="0"/>
              </a:rPr>
              <a:t>payment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difficulties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they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benefit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from</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different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kind</a:t>
            </a:r>
            <a:r>
              <a:rPr lang="fr-BE" sz="900" baseline="0" dirty="0" smtClean="0">
                <a:latin typeface="Times New Roman" pitchFamily="18" charset="0"/>
                <a:cs typeface="Times New Roman" pitchFamily="18" charset="0"/>
              </a:rPr>
              <a:t> of </a:t>
            </a:r>
            <a:r>
              <a:rPr lang="fr-BE" sz="900" baseline="0" dirty="0" err="1" smtClean="0">
                <a:latin typeface="Times New Roman" pitchFamily="18" charset="0"/>
                <a:cs typeface="Times New Roman" pitchFamily="18" charset="0"/>
              </a:rPr>
              <a:t>credit</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facilities</a:t>
            </a:r>
            <a:r>
              <a:rPr lang="fr-BE" sz="900" baseline="0" dirty="0" smtClean="0">
                <a:latin typeface="Times New Roman" pitchFamily="18" charset="0"/>
                <a:cs typeface="Times New Roman" pitchFamily="18" charset="0"/>
              </a:rPr>
              <a:t> and support programmes by the IMF. </a:t>
            </a:r>
            <a:r>
              <a:rPr lang="fr-BE" sz="900" baseline="0" dirty="0" err="1" smtClean="0">
                <a:latin typeface="Times New Roman" pitchFamily="18" charset="0"/>
                <a:cs typeface="Times New Roman" pitchFamily="18" charset="0"/>
              </a:rPr>
              <a:t>These</a:t>
            </a:r>
            <a:r>
              <a:rPr lang="fr-BE" sz="900" baseline="0" dirty="0" smtClean="0">
                <a:latin typeface="Times New Roman" pitchFamily="18" charset="0"/>
                <a:cs typeface="Times New Roman" pitchFamily="18" charset="0"/>
              </a:rPr>
              <a:t> programmes are </a:t>
            </a:r>
            <a:r>
              <a:rPr lang="fr-BE" sz="900" baseline="0" dirty="0" err="1" smtClean="0">
                <a:latin typeface="Times New Roman" pitchFamily="18" charset="0"/>
                <a:cs typeface="Times New Roman" pitchFamily="18" charset="0"/>
              </a:rPr>
              <a:t>monitored</a:t>
            </a:r>
            <a:r>
              <a:rPr lang="fr-BE" sz="900" baseline="0" dirty="0" smtClean="0">
                <a:latin typeface="Times New Roman" pitchFamily="18" charset="0"/>
                <a:cs typeface="Times New Roman" pitchFamily="18" charset="0"/>
              </a:rPr>
              <a:t> by the </a:t>
            </a:r>
            <a:r>
              <a:rPr lang="fr-BE" sz="900" baseline="0" dirty="0" err="1" smtClean="0">
                <a:latin typeface="Times New Roman" pitchFamily="18" charset="0"/>
                <a:cs typeface="Times New Roman" pitchFamily="18" charset="0"/>
              </a:rPr>
              <a:t>Fund</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suspended</a:t>
            </a:r>
            <a:r>
              <a:rPr lang="fr-BE" sz="900" baseline="0" dirty="0" smtClean="0">
                <a:latin typeface="Times New Roman" pitchFamily="18" charset="0"/>
                <a:cs typeface="Times New Roman" pitchFamily="18" charset="0"/>
              </a:rPr>
              <a:t> if the </a:t>
            </a:r>
            <a:r>
              <a:rPr lang="fr-BE" sz="900" baseline="0" dirty="0" err="1" smtClean="0">
                <a:latin typeface="Times New Roman" pitchFamily="18" charset="0"/>
                <a:cs typeface="Times New Roman" pitchFamily="18" charset="0"/>
              </a:rPr>
              <a:t>targets</a:t>
            </a:r>
            <a:r>
              <a:rPr lang="fr-BE" sz="900" baseline="0" dirty="0" smtClean="0">
                <a:latin typeface="Times New Roman" pitchFamily="18" charset="0"/>
                <a:cs typeface="Times New Roman" pitchFamily="18" charset="0"/>
              </a:rPr>
              <a:t> are not </a:t>
            </a:r>
            <a:r>
              <a:rPr lang="fr-BE" sz="900" baseline="0" dirty="0" err="1" smtClean="0">
                <a:latin typeface="Times New Roman" pitchFamily="18" charset="0"/>
                <a:cs typeface="Times New Roman" pitchFamily="18" charset="0"/>
              </a:rPr>
              <a:t>realised</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When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assessing</a:t>
            </a:r>
            <a:r>
              <a:rPr lang="fr-BE" sz="900" baseline="0" dirty="0" smtClean="0">
                <a:latin typeface="Times New Roman" pitchFamily="18" charset="0"/>
                <a:cs typeface="Times New Roman" pitchFamily="18" charset="0"/>
              </a:rPr>
              <a:t> budget support </a:t>
            </a:r>
            <a:r>
              <a:rPr lang="fr-BE" sz="900" baseline="0" dirty="0" err="1" smtClean="0">
                <a:latin typeface="Times New Roman" pitchFamily="18" charset="0"/>
                <a:cs typeface="Times New Roman" pitchFamily="18" charset="0"/>
              </a:rPr>
              <a:t>different</a:t>
            </a:r>
            <a:r>
              <a:rPr lang="fr-BE" sz="900" baseline="0" dirty="0" smtClean="0">
                <a:latin typeface="Times New Roman" pitchFamily="18" charset="0"/>
                <a:cs typeface="Times New Roman" pitchFamily="18" charset="0"/>
              </a:rPr>
              <a:t> cases must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considered</a:t>
            </a:r>
            <a:r>
              <a:rPr lang="fr-BE" sz="900" baseline="0" dirty="0" smtClean="0">
                <a:latin typeface="Times New Roman" pitchFamily="18" charset="0"/>
                <a:cs typeface="Times New Roman" pitchFamily="18" charset="0"/>
              </a:rPr>
              <a:t>:</a:t>
            </a:r>
          </a:p>
          <a:p>
            <a:pPr>
              <a:buFontTx/>
              <a:buChar char="-"/>
            </a:pPr>
            <a:r>
              <a:rPr lang="fr-BE" sz="900" baseline="0" dirty="0" err="1" smtClean="0">
                <a:latin typeface="Times New Roman" pitchFamily="18" charset="0"/>
                <a:cs typeface="Times New Roman" pitchFamily="18" charset="0"/>
              </a:rPr>
              <a:t>Satisfactory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implementation</a:t>
            </a:r>
            <a:r>
              <a:rPr lang="fr-BE" sz="900" baseline="0" dirty="0" smtClean="0">
                <a:latin typeface="Times New Roman" pitchFamily="18" charset="0"/>
                <a:cs typeface="Times New Roman" pitchFamily="18" charset="0"/>
              </a:rPr>
              <a:t> of the IMF programme: </a:t>
            </a:r>
            <a:r>
              <a:rPr lang="fr-BE" sz="900" baseline="0" dirty="0" err="1" smtClean="0">
                <a:latin typeface="Times New Roman" pitchFamily="18" charset="0"/>
                <a:cs typeface="Times New Roman" pitchFamily="18" charset="0"/>
              </a:rPr>
              <a:t>generally</a:t>
            </a:r>
            <a:r>
              <a:rPr lang="fr-BE" sz="900" baseline="0" dirty="0" smtClean="0">
                <a:latin typeface="Times New Roman" pitchFamily="18" charset="0"/>
                <a:cs typeface="Times New Roman" pitchFamily="18" charset="0"/>
              </a:rPr>
              <a:t> no </a:t>
            </a:r>
            <a:r>
              <a:rPr lang="fr-BE" sz="900" baseline="0" dirty="0" err="1" smtClean="0">
                <a:latin typeface="Times New Roman" pitchFamily="18" charset="0"/>
                <a:cs typeface="Times New Roman" pitchFamily="18" charset="0"/>
              </a:rPr>
              <a:t>problem</a:t>
            </a:r>
            <a:r>
              <a:rPr lang="fr-BE" sz="900" baseline="0" dirty="0" smtClean="0">
                <a:latin typeface="Times New Roman" pitchFamily="18" charset="0"/>
                <a:cs typeface="Times New Roman" pitchFamily="18" charset="0"/>
              </a:rPr>
              <a:t> for BS </a:t>
            </a:r>
            <a:r>
              <a:rPr lang="fr-BE" sz="900" baseline="0" dirty="0" err="1" smtClean="0">
                <a:latin typeface="Times New Roman" pitchFamily="18" charset="0"/>
                <a:cs typeface="Times New Roman" pitchFamily="18" charset="0"/>
              </a:rPr>
              <a:t>eligibility</a:t>
            </a:r>
            <a:endParaRPr lang="fr-BE" sz="900" baseline="0" dirty="0" smtClean="0">
              <a:latin typeface="Times New Roman" pitchFamily="18" charset="0"/>
              <a:cs typeface="Times New Roman" pitchFamily="18" charset="0"/>
            </a:endParaRPr>
          </a:p>
          <a:p>
            <a:pPr>
              <a:buFontTx/>
              <a:buChar char="-"/>
            </a:pPr>
            <a:r>
              <a:rPr lang="fr-BE" sz="900" baseline="0" dirty="0" err="1" smtClean="0">
                <a:latin typeface="Times New Roman" pitchFamily="18" charset="0"/>
                <a:cs typeface="Times New Roman" pitchFamily="18" charset="0"/>
              </a:rPr>
              <a:t>Unsatisfactory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implementation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decision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remains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Commission. </a:t>
            </a:r>
            <a:r>
              <a:rPr lang="fr-BE" sz="900" baseline="0" dirty="0" err="1" smtClean="0">
                <a:latin typeface="Times New Roman" pitchFamily="18" charset="0"/>
                <a:cs typeface="Times New Roman" pitchFamily="18" charset="0"/>
              </a:rPr>
              <a:t>Eligibility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still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possible,for</a:t>
            </a:r>
            <a:r>
              <a:rPr lang="fr-BE" sz="900" baseline="0" dirty="0" smtClean="0">
                <a:latin typeface="Times New Roman" pitchFamily="18" charset="0"/>
                <a:cs typeface="Times New Roman" pitchFamily="18" charset="0"/>
              </a:rPr>
              <a:t> instance </a:t>
            </a:r>
            <a:r>
              <a:rPr lang="fr-BE" sz="900" baseline="0" dirty="0" err="1" smtClean="0">
                <a:latin typeface="Times New Roman" pitchFamily="18" charset="0"/>
                <a:cs typeface="Times New Roman" pitchFamily="18" charset="0"/>
              </a:rPr>
              <a:t>delays</a:t>
            </a:r>
            <a:r>
              <a:rPr lang="fr-BE" sz="900" baseline="0" dirty="0" smtClean="0">
                <a:latin typeface="Times New Roman" pitchFamily="18" charset="0"/>
                <a:cs typeface="Times New Roman" pitchFamily="18" charset="0"/>
              </a:rPr>
              <a:t> in </a:t>
            </a:r>
            <a:r>
              <a:rPr lang="fr-BE" sz="900" baseline="0" dirty="0" err="1" smtClean="0">
                <a:latin typeface="Times New Roman" pitchFamily="18" charset="0"/>
                <a:cs typeface="Times New Roman" pitchFamily="18" charset="0"/>
              </a:rPr>
              <a:t>implementing</a:t>
            </a:r>
            <a:r>
              <a:rPr lang="fr-BE" sz="900" baseline="0" dirty="0" smtClean="0">
                <a:latin typeface="Times New Roman" pitchFamily="18" charset="0"/>
                <a:cs typeface="Times New Roman" pitchFamily="18" charset="0"/>
              </a:rPr>
              <a:t> structural </a:t>
            </a:r>
            <a:r>
              <a:rPr lang="fr-BE" sz="900" baseline="0" dirty="0" err="1" smtClean="0">
                <a:latin typeface="Times New Roman" pitchFamily="18" charset="0"/>
                <a:cs typeface="Times New Roman" pitchFamily="18" charset="0"/>
              </a:rPr>
              <a:t>reforms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put the IMF programme off </a:t>
            </a:r>
            <a:r>
              <a:rPr lang="fr-BE" sz="900" baseline="0" dirty="0" err="1" smtClean="0">
                <a:latin typeface="Times New Roman" pitchFamily="18" charset="0"/>
                <a:cs typeface="Times New Roman" pitchFamily="18" charset="0"/>
              </a:rPr>
              <a:t>track</a:t>
            </a:r>
            <a:r>
              <a:rPr lang="fr-BE" sz="900" baseline="0" dirty="0" smtClean="0">
                <a:latin typeface="Times New Roman" pitchFamily="18" charset="0"/>
                <a:cs typeface="Times New Roman" pitchFamily="18" charset="0"/>
              </a:rPr>
              <a:t> but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not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central to the </a:t>
            </a:r>
            <a:r>
              <a:rPr lang="fr-BE" sz="900" baseline="0" dirty="0" err="1" smtClean="0">
                <a:latin typeface="Times New Roman" pitchFamily="18" charset="0"/>
                <a:cs typeface="Times New Roman" pitchFamily="18" charset="0"/>
              </a:rPr>
              <a:t>achievement</a:t>
            </a:r>
            <a:r>
              <a:rPr lang="fr-BE" sz="900" baseline="0" dirty="0" smtClean="0">
                <a:latin typeface="Times New Roman" pitchFamily="18" charset="0"/>
                <a:cs typeface="Times New Roman" pitchFamily="18" charset="0"/>
              </a:rPr>
              <a:t> of the BS programme </a:t>
            </a:r>
            <a:r>
              <a:rPr lang="fr-BE" sz="900" baseline="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or </a:t>
            </a:r>
            <a:r>
              <a:rPr lang="fr-BE" sz="900" baseline="0" dirty="0" err="1" smtClean="0">
                <a:latin typeface="Times New Roman" pitchFamily="18" charset="0"/>
                <a:cs typeface="Times New Roman" pitchFamily="18" charset="0"/>
              </a:rPr>
              <a:t>sector</a:t>
            </a:r>
            <a:r>
              <a:rPr lang="fr-BE" sz="900" baseline="0" dirty="0" smtClean="0">
                <a:latin typeface="Times New Roman" pitchFamily="18" charset="0"/>
                <a:cs typeface="Times New Roman" pitchFamily="18" charset="0"/>
              </a:rPr>
              <a:t> objectives. </a:t>
            </a:r>
          </a:p>
          <a:p>
            <a:pPr>
              <a:buFontTx/>
              <a:buChar char="-"/>
            </a:pPr>
            <a:r>
              <a:rPr lang="fr-BE" sz="900" baseline="0" dirty="0" smtClean="0">
                <a:latin typeface="Times New Roman" pitchFamily="18" charset="0"/>
                <a:cs typeface="Times New Roman" pitchFamily="18" charset="0"/>
              </a:rPr>
              <a:t>No IMF programme. There </a:t>
            </a:r>
            <a:r>
              <a:rPr lang="fr-BE" sz="900" baseline="0" dirty="0" err="1" smtClean="0">
                <a:latin typeface="Times New Roman" pitchFamily="18" charset="0"/>
                <a:cs typeface="Times New Roman" pitchFamily="18" charset="0"/>
              </a:rPr>
              <a:t>can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two</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reasons</a:t>
            </a:r>
            <a:r>
              <a:rPr lang="fr-BE" sz="900" baseline="0" dirty="0" smtClean="0">
                <a:latin typeface="Times New Roman" pitchFamily="18" charset="0"/>
                <a:cs typeface="Times New Roman" pitchFamily="18" charset="0"/>
              </a:rPr>
              <a:t>: 1° No agreement of the country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IMF. As in case of </a:t>
            </a:r>
            <a:r>
              <a:rPr lang="fr-BE" sz="900" baseline="0" dirty="0" err="1" smtClean="0">
                <a:latin typeface="Times New Roman" pitchFamily="18" charset="0"/>
                <a:cs typeface="Times New Roman" pitchFamily="18" charset="0"/>
              </a:rPr>
              <a:t>unsatisfactory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implementation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decision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remains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Commission and country </a:t>
            </a:r>
            <a:r>
              <a:rPr lang="fr-BE" sz="900" baseline="0" dirty="0" err="1" smtClean="0">
                <a:latin typeface="Times New Roman" pitchFamily="18" charset="0"/>
                <a:cs typeface="Times New Roman" pitchFamily="18" charset="0"/>
              </a:rPr>
              <a:t>can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still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eligible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particularly</a:t>
            </a:r>
            <a:r>
              <a:rPr lang="fr-BE" sz="900" baseline="0" dirty="0" smtClean="0">
                <a:latin typeface="Times New Roman" pitchFamily="18" charset="0"/>
                <a:cs typeface="Times New Roman" pitchFamily="18" charset="0"/>
              </a:rPr>
              <a:t> for an SRC</a:t>
            </a:r>
          </a:p>
          <a:p>
            <a:pPr>
              <a:buFontTx/>
              <a:buNone/>
            </a:pPr>
            <a:r>
              <a:rPr lang="fr-BE" sz="900" baseline="0" dirty="0" smtClean="0">
                <a:latin typeface="Times New Roman" pitchFamily="18" charset="0"/>
                <a:cs typeface="Times New Roman" pitchFamily="18" charset="0"/>
              </a:rPr>
              <a:t>2° No  </a:t>
            </a:r>
            <a:r>
              <a:rPr lang="fr-BE" sz="900" baseline="0" dirty="0" err="1" smtClean="0">
                <a:latin typeface="Times New Roman" pitchFamily="18" charset="0"/>
                <a:cs typeface="Times New Roman" pitchFamily="18" charset="0"/>
              </a:rPr>
              <a:t>programmme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because</a:t>
            </a:r>
            <a:r>
              <a:rPr lang="fr-BE" sz="900" baseline="0" dirty="0" smtClean="0">
                <a:latin typeface="Times New Roman" pitchFamily="18" charset="0"/>
                <a:cs typeface="Times New Roman" pitchFamily="18" charset="0"/>
              </a:rPr>
              <a:t> the country </a:t>
            </a:r>
            <a:r>
              <a:rPr lang="fr-BE" sz="900" baseline="0" dirty="0" err="1" smtClean="0">
                <a:latin typeface="Times New Roman" pitchFamily="18" charset="0"/>
                <a:cs typeface="Times New Roman" pitchFamily="18" charset="0"/>
              </a:rPr>
              <a:t>does</a:t>
            </a:r>
            <a:r>
              <a:rPr lang="fr-BE" sz="900" baseline="0" dirty="0" smtClean="0">
                <a:latin typeface="Times New Roman" pitchFamily="18" charset="0"/>
                <a:cs typeface="Times New Roman" pitchFamily="18" charset="0"/>
              </a:rPr>
              <a:t> not </a:t>
            </a:r>
            <a:r>
              <a:rPr lang="fr-BE" sz="900" baseline="0" dirty="0" err="1" smtClean="0">
                <a:latin typeface="Times New Roman" pitchFamily="18" charset="0"/>
                <a:cs typeface="Times New Roman" pitchFamily="18" charset="0"/>
              </a:rPr>
              <a:t>need</a:t>
            </a:r>
            <a:r>
              <a:rPr lang="fr-BE" sz="900" baseline="0" dirty="0" smtClean="0">
                <a:latin typeface="Times New Roman" pitchFamily="18" charset="0"/>
                <a:cs typeface="Times New Roman" pitchFamily="18" charset="0"/>
              </a:rPr>
              <a:t> one. This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usually</a:t>
            </a:r>
            <a:r>
              <a:rPr lang="fr-BE" sz="900" baseline="0" dirty="0" smtClean="0">
                <a:latin typeface="Times New Roman" pitchFamily="18" charset="0"/>
                <a:cs typeface="Times New Roman" pitchFamily="18" charset="0"/>
              </a:rPr>
              <a:t> a positive </a:t>
            </a:r>
            <a:r>
              <a:rPr lang="fr-BE" sz="900" baseline="0" dirty="0" err="1" smtClean="0">
                <a:latin typeface="Times New Roman" pitchFamily="18" charset="0"/>
                <a:cs typeface="Times New Roman" pitchFamily="18" charset="0"/>
              </a:rPr>
              <a:t>indicator</a:t>
            </a:r>
            <a:r>
              <a:rPr lang="fr-BE" sz="900" baseline="0" dirty="0" smtClean="0">
                <a:latin typeface="Times New Roman" pitchFamily="18" charset="0"/>
                <a:cs typeface="Times New Roman" pitchFamily="18" charset="0"/>
              </a:rPr>
              <a:t> of </a:t>
            </a:r>
            <a:r>
              <a:rPr lang="fr-BE" sz="900" baseline="0" dirty="0" err="1" smtClean="0">
                <a:latin typeface="Times New Roman" pitchFamily="18" charset="0"/>
                <a:cs typeface="Times New Roman" pitchFamily="18" charset="0"/>
              </a:rPr>
              <a:t>stability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Decision</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remains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with</a:t>
            </a:r>
            <a:r>
              <a:rPr lang="fr-BE" sz="900" baseline="0" dirty="0" smtClean="0">
                <a:latin typeface="Times New Roman" pitchFamily="18" charset="0"/>
                <a:cs typeface="Times New Roman" pitchFamily="18" charset="0"/>
              </a:rPr>
              <a:t> the Commission.</a:t>
            </a:r>
          </a:p>
          <a:p>
            <a:pPr>
              <a:buFontTx/>
              <a:buChar char="-"/>
            </a:pPr>
            <a:endParaRPr lang="fr-BE" sz="900" baseline="0" dirty="0" smtClean="0">
              <a:latin typeface="Times New Roman" pitchFamily="18" charset="0"/>
              <a:cs typeface="Times New Roman" pitchFamily="18" charset="0"/>
            </a:endParaRPr>
          </a:p>
          <a:p>
            <a:pPr>
              <a:buFontTx/>
              <a:buNone/>
            </a:pPr>
            <a:r>
              <a:rPr lang="fr-BE" sz="900" baseline="0" dirty="0" smtClean="0">
                <a:latin typeface="Times New Roman" pitchFamily="18" charset="0"/>
                <a:cs typeface="Times New Roman" pitchFamily="18" charset="0"/>
              </a:rPr>
              <a:t>A pop up to </a:t>
            </a:r>
            <a:r>
              <a:rPr lang="fr-BE" sz="900" baseline="0" dirty="0" err="1" smtClean="0">
                <a:latin typeface="Times New Roman" pitchFamily="18" charset="0"/>
                <a:cs typeface="Times New Roman" pitchFamily="18" charset="0"/>
              </a:rPr>
              <a:t>Appendix</a:t>
            </a:r>
            <a:r>
              <a:rPr lang="fr-BE" sz="900" baseline="0" dirty="0" smtClean="0">
                <a:latin typeface="Times New Roman" pitchFamily="18" charset="0"/>
                <a:cs typeface="Times New Roman" pitchFamily="18" charset="0"/>
              </a:rPr>
              <a:t> 4 of </a:t>
            </a:r>
            <a:r>
              <a:rPr lang="fr-BE" sz="900" baseline="0" dirty="0" err="1" smtClean="0">
                <a:latin typeface="Times New Roman" pitchFamily="18" charset="0"/>
                <a:cs typeface="Times New Roman" pitchFamily="18" charset="0"/>
              </a:rPr>
              <a:t>Annex</a:t>
            </a:r>
            <a:r>
              <a:rPr lang="fr-BE" sz="900" baseline="0" dirty="0" smtClean="0">
                <a:latin typeface="Times New Roman" pitchFamily="18" charset="0"/>
                <a:cs typeface="Times New Roman" pitchFamily="18" charset="0"/>
              </a:rPr>
              <a:t> 5 of the Guidelines (IMF </a:t>
            </a:r>
            <a:r>
              <a:rPr lang="fr-BE" sz="900" baseline="0" dirty="0" err="1" smtClean="0">
                <a:latin typeface="Times New Roman" pitchFamily="18" charset="0"/>
                <a:cs typeface="Times New Roman" pitchFamily="18" charset="0"/>
              </a:rPr>
              <a:t>lending</a:t>
            </a:r>
            <a:r>
              <a:rPr lang="fr-BE" sz="900" baseline="0" dirty="0" smtClean="0">
                <a:latin typeface="Times New Roman" pitchFamily="18" charset="0"/>
                <a:cs typeface="Times New Roman" pitchFamily="18" charset="0"/>
              </a:rPr>
              <a:t> instruments to </a:t>
            </a:r>
            <a:r>
              <a:rPr lang="fr-BE" sz="900" baseline="0" dirty="0" err="1" smtClean="0">
                <a:latin typeface="Times New Roman" pitchFamily="18" charset="0"/>
                <a:cs typeface="Times New Roman" pitchFamily="18" charset="0"/>
              </a:rPr>
              <a:t>Low</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Income</a:t>
            </a:r>
            <a:r>
              <a:rPr lang="fr-BE" sz="900" baseline="0" dirty="0" smtClean="0">
                <a:latin typeface="Times New Roman" pitchFamily="18" charset="0"/>
                <a:cs typeface="Times New Roman" pitchFamily="18" charset="0"/>
              </a:rPr>
              <a:t> Countries) </a:t>
            </a:r>
            <a:r>
              <a:rPr lang="fr-BE" sz="900" baseline="0" dirty="0" err="1" smtClean="0">
                <a:latin typeface="Times New Roman" pitchFamily="18" charset="0"/>
                <a:cs typeface="Times New Roman" pitchFamily="18" charset="0"/>
              </a:rPr>
              <a:t>could</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useful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here</a:t>
            </a:r>
            <a:r>
              <a:rPr lang="fr-BE" sz="900" baseline="0" dirty="0" smtClean="0">
                <a:latin typeface="Times New Roman" pitchFamily="18" charset="0"/>
                <a:cs typeface="Times New Roman" pitchFamily="18" charset="0"/>
              </a:rPr>
              <a:t>.</a:t>
            </a:r>
          </a:p>
          <a:p>
            <a:pPr>
              <a:buFontTx/>
              <a:buChar char="-"/>
            </a:pPr>
            <a:endParaRPr lang="en-GB" sz="900"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DC40EC65-20ED-4040-AD77-C2CF3CFB0BAE}" type="slidenum">
              <a:rPr lang="en-GB" smtClean="0"/>
              <a:pPr>
                <a:defRPr/>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a:ln/>
        </p:spPr>
      </p:sp>
      <p:sp>
        <p:nvSpPr>
          <p:cNvPr id="28675" name="Espace réservé des commentaires 2"/>
          <p:cNvSpPr>
            <a:spLocks noGrp="1"/>
          </p:cNvSpPr>
          <p:nvPr>
            <p:ph type="body" idx="1"/>
          </p:nvPr>
        </p:nvSpPr>
        <p:spPr>
          <a:noFill/>
        </p:spPr>
        <p:txBody>
          <a:bodyPr/>
          <a:lstStyle/>
          <a:p>
            <a:pPr eaLnBrk="1" hangingPunct="1">
              <a:lnSpc>
                <a:spcPct val="80000"/>
              </a:lnSpc>
            </a:pPr>
            <a:r>
              <a:rPr lang="fr-BE" b="1" dirty="0" err="1" smtClean="0"/>
              <a:t>Greater</a:t>
            </a:r>
            <a:r>
              <a:rPr lang="fr-BE" b="1" dirty="0" smtClean="0"/>
              <a:t> focus on fiscal </a:t>
            </a:r>
            <a:r>
              <a:rPr lang="fr-BE" b="1" dirty="0" err="1" smtClean="0"/>
              <a:t>policy</a:t>
            </a:r>
            <a:r>
              <a:rPr lang="fr-BE" b="1" dirty="0" smtClean="0"/>
              <a:t> (revenue and </a:t>
            </a:r>
            <a:r>
              <a:rPr lang="fr-BE" b="1" dirty="0" err="1" smtClean="0"/>
              <a:t>expenditure</a:t>
            </a:r>
            <a:r>
              <a:rPr lang="fr-BE" b="1" dirty="0" smtClean="0"/>
              <a:t>)</a:t>
            </a:r>
          </a:p>
          <a:p>
            <a:pPr eaLnBrk="1" hangingPunct="1">
              <a:lnSpc>
                <a:spcPct val="80000"/>
              </a:lnSpc>
            </a:pPr>
            <a:endParaRPr lang="fr-BE" dirty="0" smtClean="0"/>
          </a:p>
          <a:p>
            <a:pPr eaLnBrk="1" hangingPunct="1">
              <a:lnSpc>
                <a:spcPct val="80000"/>
              </a:lnSpc>
            </a:pPr>
            <a:r>
              <a:rPr lang="en-GB" dirty="0" smtClean="0"/>
              <a:t>“The Commission will pay particular attention to whether fiscal policy and targets are consistent with macroeconomic stability and managed according to sound rules of fiscal transparency and debt sustainability. Domestic revenue mobilisation is also an important dimension that will be reinforced as a crosscutting issue within the macroeconomic eligibility criteria (fiscal policy) and public finance management eligibility criteria (tax administration).”</a:t>
            </a:r>
          </a:p>
          <a:p>
            <a:pPr eaLnBrk="1" hangingPunct="1">
              <a:lnSpc>
                <a:spcPct val="80000"/>
              </a:lnSpc>
            </a:pPr>
            <a:endParaRPr lang="fr-BE" dirty="0" smtClean="0"/>
          </a:p>
          <a:p>
            <a:pPr eaLnBrk="1" hangingPunct="1">
              <a:lnSpc>
                <a:spcPct val="80000"/>
              </a:lnSpc>
            </a:pPr>
            <a:r>
              <a:rPr lang="fr-BE" dirty="0" smtClean="0"/>
              <a:t>Note</a:t>
            </a:r>
            <a:r>
              <a:rPr lang="fr-BE" baseline="0" dirty="0" smtClean="0"/>
              <a:t> the importance to look </a:t>
            </a:r>
            <a:r>
              <a:rPr lang="fr-BE" baseline="0" dirty="0" err="1" smtClean="0"/>
              <a:t>seriously</a:t>
            </a:r>
            <a:r>
              <a:rPr lang="fr-BE" baseline="0" dirty="0" smtClean="0"/>
              <a:t> </a:t>
            </a:r>
            <a:r>
              <a:rPr lang="fr-BE" baseline="0" dirty="0" err="1" smtClean="0"/>
              <a:t>at</a:t>
            </a:r>
            <a:r>
              <a:rPr lang="fr-BE" baseline="0" dirty="0" smtClean="0"/>
              <a:t> the </a:t>
            </a:r>
            <a:r>
              <a:rPr lang="fr-BE" baseline="0" dirty="0" err="1" smtClean="0"/>
              <a:t>domestic</a:t>
            </a:r>
            <a:r>
              <a:rPr lang="fr-BE" baseline="0" dirty="0" smtClean="0"/>
              <a:t> </a:t>
            </a:r>
            <a:r>
              <a:rPr lang="fr-BE" baseline="0" dirty="0" err="1" smtClean="0"/>
              <a:t>resources</a:t>
            </a:r>
            <a:r>
              <a:rPr lang="fr-BE" baseline="0" dirty="0" smtClean="0"/>
              <a:t> mobilisation. The point </a:t>
            </a:r>
            <a:r>
              <a:rPr lang="fr-BE" baseline="0" dirty="0" err="1" smtClean="0"/>
              <a:t>will</a:t>
            </a:r>
            <a:r>
              <a:rPr lang="fr-BE" baseline="0" dirty="0" smtClean="0"/>
              <a:t> </a:t>
            </a:r>
            <a:r>
              <a:rPr lang="fr-BE" baseline="0" dirty="0" err="1" smtClean="0"/>
              <a:t>be</a:t>
            </a:r>
            <a:r>
              <a:rPr lang="fr-BE" baseline="0" dirty="0" smtClean="0"/>
              <a:t> </a:t>
            </a:r>
            <a:r>
              <a:rPr lang="fr-BE" baseline="0" dirty="0" err="1" smtClean="0"/>
              <a:t>tackled</a:t>
            </a:r>
            <a:r>
              <a:rPr lang="fr-BE" baseline="0" dirty="0" smtClean="0"/>
              <a:t> in module 11</a:t>
            </a:r>
            <a:endParaRPr lang="en-GB" dirty="0" smtClean="0"/>
          </a:p>
          <a:p>
            <a:endParaRPr lang="fr-FR" dirty="0" smtClean="0"/>
          </a:p>
        </p:txBody>
      </p:sp>
      <p:sp>
        <p:nvSpPr>
          <p:cNvPr id="28676" name="Espace réservé du numéro de diapositive 3"/>
          <p:cNvSpPr>
            <a:spLocks noGrp="1"/>
          </p:cNvSpPr>
          <p:nvPr>
            <p:ph type="sldNum" sz="quarter" idx="5"/>
          </p:nvPr>
        </p:nvSpPr>
        <p:spPr>
          <a:noFill/>
          <a:ln>
            <a:miter lim="800000"/>
            <a:headEnd/>
            <a:tailEnd/>
          </a:ln>
        </p:spPr>
        <p:txBody>
          <a:bodyPr/>
          <a:lstStyle/>
          <a:p>
            <a:fld id="{FF427082-5F8B-4F8D-827A-665FF84C788C}" type="slidenum">
              <a:rPr lang="en-GB" smtClean="0"/>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r>
              <a:rPr lang="en-GB" dirty="0" smtClean="0"/>
              <a:t>Discuss Balance of Payments of Tanzania </a:t>
            </a:r>
          </a:p>
          <a:p>
            <a:r>
              <a:rPr lang="en-GB" dirty="0" smtClean="0"/>
              <a:t>Discuss Government Budget of Tanzania</a:t>
            </a:r>
          </a:p>
        </p:txBody>
      </p:sp>
      <p:sp>
        <p:nvSpPr>
          <p:cNvPr id="38916" name="Slide Number Placeholder 3"/>
          <p:cNvSpPr>
            <a:spLocks noGrp="1"/>
          </p:cNvSpPr>
          <p:nvPr>
            <p:ph type="sldNum" sz="quarter" idx="5"/>
          </p:nvPr>
        </p:nvSpPr>
        <p:spPr>
          <a:noFill/>
          <a:ln>
            <a:miter lim="800000"/>
            <a:headEnd/>
            <a:tailEnd/>
          </a:ln>
        </p:spPr>
        <p:txBody>
          <a:bodyPr/>
          <a:lstStyle/>
          <a:p>
            <a:fld id="{63184745-C0FE-48D5-A5E7-B237432CA77A}" type="slidenum">
              <a:rPr lang="en-GB" smtClean="0"/>
              <a:pPr/>
              <a:t>13</a:t>
            </a:fld>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p:spPr>
        <p:txBody>
          <a:bodyPr/>
          <a:lstStyle/>
          <a:p>
            <a:endParaRPr lang="fr-FR" dirty="0" smtClean="0"/>
          </a:p>
        </p:txBody>
      </p:sp>
      <p:sp>
        <p:nvSpPr>
          <p:cNvPr id="39940" name="Espace réservé du numéro de diapositive 3"/>
          <p:cNvSpPr>
            <a:spLocks noGrp="1"/>
          </p:cNvSpPr>
          <p:nvPr>
            <p:ph type="sldNum" sz="quarter" idx="5"/>
          </p:nvPr>
        </p:nvSpPr>
        <p:spPr>
          <a:noFill/>
          <a:ln>
            <a:miter lim="800000"/>
            <a:headEnd/>
            <a:tailEnd/>
          </a:ln>
        </p:spPr>
        <p:txBody>
          <a:bodyPr/>
          <a:lstStyle/>
          <a:p>
            <a:fld id="{BAC07FE4-32C5-41C0-BF5B-9F65AE49AC52}" type="slidenum">
              <a:rPr lang="en-GB" smtClean="0"/>
              <a:pPr/>
              <a:t>14</a:t>
            </a:fld>
            <a:endParaRPr lang="en-GB"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endParaRPr lang="fr-FR" dirty="0" smtClean="0"/>
          </a:p>
        </p:txBody>
      </p:sp>
      <p:sp>
        <p:nvSpPr>
          <p:cNvPr id="32772" name="Espace réservé du numéro de diapositive 3"/>
          <p:cNvSpPr>
            <a:spLocks noGrp="1"/>
          </p:cNvSpPr>
          <p:nvPr>
            <p:ph type="sldNum" sz="quarter" idx="5"/>
          </p:nvPr>
        </p:nvSpPr>
        <p:spPr>
          <a:noFill/>
          <a:ln>
            <a:miter lim="800000"/>
            <a:headEnd/>
            <a:tailEnd/>
          </a:ln>
        </p:spPr>
        <p:txBody>
          <a:bodyPr/>
          <a:lstStyle/>
          <a:p>
            <a:fld id="{CDB74526-4E1B-4A0D-B129-CD93C4DBB79F}" type="slidenum">
              <a:rPr lang="en-GB" smtClean="0"/>
              <a:pPr/>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defRPr/>
            </a:pPr>
            <a:r>
              <a:rPr lang="fr-FR" sz="900" dirty="0" smtClean="0">
                <a:latin typeface="Times New Roman" pitchFamily="18" charset="0"/>
                <a:cs typeface="Times New Roman" pitchFamily="18" charset="0"/>
              </a:rPr>
              <a:t>On </a:t>
            </a:r>
            <a:r>
              <a:rPr lang="fr-FR" sz="900" dirty="0" err="1" smtClean="0">
                <a:latin typeface="Times New Roman" pitchFamily="18" charset="0"/>
                <a:cs typeface="Times New Roman" pitchFamily="18" charset="0"/>
              </a:rPr>
              <a:t>tax</a:t>
            </a:r>
            <a:r>
              <a:rPr lang="fr-FR" sz="900" dirty="0" smtClean="0">
                <a:latin typeface="Times New Roman" pitchFamily="18" charset="0"/>
                <a:cs typeface="Times New Roman" pitchFamily="18" charset="0"/>
              </a:rPr>
              <a:t> </a:t>
            </a:r>
            <a:r>
              <a:rPr lang="fr-FR" sz="900" dirty="0" err="1" smtClean="0">
                <a:latin typeface="Times New Roman" pitchFamily="18" charset="0"/>
                <a:cs typeface="Times New Roman" pitchFamily="18" charset="0"/>
              </a:rPr>
              <a:t>incentives</a:t>
            </a:r>
            <a:r>
              <a:rPr lang="fr-FR" sz="900" dirty="0" smtClean="0">
                <a:latin typeface="Times New Roman" pitchFamily="18" charset="0"/>
                <a:cs typeface="Times New Roman" pitchFamily="18" charset="0"/>
              </a:rPr>
              <a:t>:</a:t>
            </a:r>
          </a:p>
          <a:p>
            <a:pPr marL="457200" lvl="1" indent="0">
              <a:buNone/>
            </a:pPr>
            <a:r>
              <a:rPr lang="en-GB" sz="900" b="0" dirty="0" smtClean="0">
                <a:latin typeface="Times New Roman" pitchFamily="18" charset="0"/>
                <a:cs typeface="Times New Roman" pitchFamily="18" charset="0"/>
              </a:rPr>
              <a:t>Two reasons: (</a:t>
            </a:r>
            <a:r>
              <a:rPr lang="en-GB" sz="900" b="0" dirty="0" err="1" smtClean="0">
                <a:latin typeface="Times New Roman" pitchFamily="18" charset="0"/>
                <a:cs typeface="Times New Roman" pitchFamily="18" charset="0"/>
              </a:rPr>
              <a:t>i</a:t>
            </a:r>
            <a:r>
              <a:rPr lang="en-GB" sz="900" b="0" dirty="0" smtClean="0">
                <a:latin typeface="Times New Roman" pitchFamily="18" charset="0"/>
                <a:cs typeface="Times New Roman" pitchFamily="18" charset="0"/>
              </a:rPr>
              <a:t>) to attract (foreign) investments or (ii) to neutralise price increases.</a:t>
            </a:r>
          </a:p>
          <a:p>
            <a:pPr marL="457200" lvl="1" indent="0">
              <a:buNone/>
            </a:pPr>
            <a:r>
              <a:rPr lang="en-GB" sz="900" b="0" dirty="0" smtClean="0">
                <a:solidFill>
                  <a:srgbClr val="FF0000"/>
                </a:solidFill>
                <a:latin typeface="Times New Roman" pitchFamily="18" charset="0"/>
                <a:cs typeface="Times New Roman" pitchFamily="18" charset="0"/>
              </a:rPr>
              <a:t>Ad (</a:t>
            </a:r>
            <a:r>
              <a:rPr lang="en-GB" sz="900" b="0" dirty="0" err="1" smtClean="0">
                <a:solidFill>
                  <a:srgbClr val="FF0000"/>
                </a:solidFill>
                <a:latin typeface="Times New Roman" pitchFamily="18" charset="0"/>
                <a:cs typeface="Times New Roman" pitchFamily="18" charset="0"/>
              </a:rPr>
              <a:t>i</a:t>
            </a:r>
            <a:r>
              <a:rPr lang="en-GB" sz="900" b="0" dirty="0" smtClean="0">
                <a:solidFill>
                  <a:srgbClr val="FF0000"/>
                </a:solidFill>
                <a:latin typeface="Times New Roman" pitchFamily="18" charset="0"/>
                <a:cs typeface="Times New Roman" pitchFamily="18" charset="0"/>
              </a:rPr>
              <a:t>): </a:t>
            </a:r>
          </a:p>
          <a:p>
            <a:pPr lvl="1"/>
            <a:r>
              <a:rPr lang="en-GB" sz="900" b="0" dirty="0" smtClean="0">
                <a:latin typeface="Times New Roman" pitchFamily="18" charset="0"/>
                <a:cs typeface="Times New Roman" pitchFamily="18" charset="0"/>
              </a:rPr>
              <a:t>However, impact of tax incentives on investment decisions often uncertain. </a:t>
            </a:r>
          </a:p>
          <a:p>
            <a:pPr lvl="1"/>
            <a:r>
              <a:rPr lang="en-GB" sz="900" b="0" dirty="0" smtClean="0">
                <a:latin typeface="Times New Roman" pitchFamily="18" charset="0"/>
                <a:cs typeface="Times New Roman" pitchFamily="18" charset="0"/>
              </a:rPr>
              <a:t>Many other factors influence investment decisions.</a:t>
            </a:r>
          </a:p>
          <a:p>
            <a:pPr lvl="1"/>
            <a:r>
              <a:rPr lang="en-GB" sz="900" b="0" dirty="0" smtClean="0">
                <a:latin typeface="Times New Roman" pitchFamily="18" charset="0"/>
                <a:cs typeface="Times New Roman" pitchFamily="18" charset="0"/>
              </a:rPr>
              <a:t>Transparency and fairness often a problem with tax incentives.</a:t>
            </a:r>
          </a:p>
          <a:p>
            <a:pPr marL="457200" lvl="1" indent="0">
              <a:buNone/>
            </a:pPr>
            <a:r>
              <a:rPr lang="en-GB" sz="900" b="0" dirty="0" smtClean="0">
                <a:solidFill>
                  <a:srgbClr val="FF0000"/>
                </a:solidFill>
                <a:latin typeface="Times New Roman" pitchFamily="18" charset="0"/>
                <a:cs typeface="Times New Roman" pitchFamily="18" charset="0"/>
              </a:rPr>
              <a:t>Ad (ii): </a:t>
            </a:r>
            <a:r>
              <a:rPr lang="en-GB" sz="900" b="0" dirty="0" smtClean="0">
                <a:latin typeface="Times New Roman" pitchFamily="18" charset="0"/>
                <a:cs typeface="Times New Roman" pitchFamily="18" charset="0"/>
              </a:rPr>
              <a:t>Dampening price increases (food, fuel, electricity, etc.) for social and/or political reasons.</a:t>
            </a:r>
          </a:p>
        </p:txBody>
      </p:sp>
      <p:sp>
        <p:nvSpPr>
          <p:cNvPr id="32772" name="Espace réservé du numéro de diapositive 3"/>
          <p:cNvSpPr>
            <a:spLocks noGrp="1"/>
          </p:cNvSpPr>
          <p:nvPr>
            <p:ph type="sldNum" sz="quarter" idx="5"/>
          </p:nvPr>
        </p:nvSpPr>
        <p:spPr>
          <a:noFill/>
          <a:ln>
            <a:miter lim="800000"/>
            <a:headEnd/>
            <a:tailEnd/>
          </a:ln>
        </p:spPr>
        <p:txBody>
          <a:bodyPr/>
          <a:lstStyle/>
          <a:p>
            <a:fld id="{CDB74526-4E1B-4A0D-B129-CD93C4DBB79F}" type="slidenum">
              <a:rPr lang="en-GB" smtClean="0"/>
              <a:pPr/>
              <a:t>16</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p:cNvSpPr>
            <a:spLocks noGrp="1" noRot="1" noChangeAspect="1" noTextEdit="1"/>
          </p:cNvSpPr>
          <p:nvPr>
            <p:ph type="sldImg"/>
          </p:nvPr>
        </p:nvSpPr>
        <p:spPr>
          <a:ln/>
        </p:spPr>
      </p:sp>
      <p:sp>
        <p:nvSpPr>
          <p:cNvPr id="29699" name="Espace réservé des commentaires 2"/>
          <p:cNvSpPr>
            <a:spLocks noGrp="1"/>
          </p:cNvSpPr>
          <p:nvPr>
            <p:ph type="body" idx="1"/>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1" eaLnBrk="1" hangingPunct="1">
              <a:lnSpc>
                <a:spcPct val="130000"/>
              </a:lnSpc>
              <a:spcBef>
                <a:spcPct val="0"/>
              </a:spcBef>
              <a:spcAft>
                <a:spcPts val="0"/>
              </a:spcAft>
              <a:defRPr/>
            </a:pPr>
            <a:r>
              <a:rPr lang="en-US" sz="900" dirty="0" smtClean="0">
                <a:solidFill>
                  <a:schemeClr val="accent6"/>
                </a:solidFill>
                <a:latin typeface="Times New Roman" pitchFamily="18" charset="0"/>
                <a:cs typeface="Times New Roman" pitchFamily="18" charset="0"/>
              </a:rPr>
              <a:t>Example of socio</a:t>
            </a:r>
            <a:r>
              <a:rPr lang="en-US" sz="900" baseline="0" dirty="0" smtClean="0">
                <a:solidFill>
                  <a:schemeClr val="accent6"/>
                </a:solidFill>
                <a:latin typeface="Times New Roman" pitchFamily="18" charset="0"/>
                <a:cs typeface="Times New Roman" pitchFamily="18" charset="0"/>
              </a:rPr>
              <a:t> political </a:t>
            </a:r>
            <a:r>
              <a:rPr lang="en-US" sz="900" baseline="0" dirty="0" smtClean="0">
                <a:solidFill>
                  <a:schemeClr val="accent6"/>
                </a:solidFill>
                <a:latin typeface="Times New Roman" pitchFamily="18" charset="0"/>
                <a:cs typeface="Times New Roman" pitchFamily="18" charset="0"/>
              </a:rPr>
              <a:t>constraints </a:t>
            </a:r>
            <a:r>
              <a:rPr lang="en-US" sz="900" baseline="0" dirty="0" smtClean="0">
                <a:solidFill>
                  <a:schemeClr val="accent6"/>
                </a:solidFill>
                <a:latin typeface="Times New Roman" pitchFamily="18" charset="0"/>
                <a:cs typeface="Times New Roman" pitchFamily="18" charset="0"/>
              </a:rPr>
              <a:t>: existence of powerful groups that influence policy decision making in </a:t>
            </a:r>
            <a:r>
              <a:rPr lang="en-US" sz="900" baseline="0" dirty="0" err="1" smtClean="0">
                <a:solidFill>
                  <a:schemeClr val="accent6"/>
                </a:solidFill>
                <a:latin typeface="Times New Roman" pitchFamily="18" charset="0"/>
                <a:cs typeface="Times New Roman" pitchFamily="18" charset="0"/>
              </a:rPr>
              <a:t>favour</a:t>
            </a:r>
            <a:r>
              <a:rPr lang="en-US" sz="900" baseline="0" dirty="0" smtClean="0">
                <a:solidFill>
                  <a:schemeClr val="accent6"/>
                </a:solidFill>
                <a:latin typeface="Times New Roman" pitchFamily="18" charset="0"/>
                <a:cs typeface="Times New Roman" pitchFamily="18" charset="0"/>
              </a:rPr>
              <a:t> of their own vested interest (e.g. importers of luxury cars </a:t>
            </a:r>
            <a:r>
              <a:rPr lang="en-US" sz="900" baseline="0" dirty="0" err="1" smtClean="0">
                <a:solidFill>
                  <a:schemeClr val="accent6"/>
                </a:solidFill>
                <a:latin typeface="Times New Roman" pitchFamily="18" charset="0"/>
                <a:cs typeface="Times New Roman" pitchFamily="18" charset="0"/>
              </a:rPr>
              <a:t>favouring</a:t>
            </a:r>
            <a:r>
              <a:rPr lang="en-US" sz="900" baseline="0" dirty="0" smtClean="0">
                <a:solidFill>
                  <a:schemeClr val="accent6"/>
                </a:solidFill>
                <a:latin typeface="Times New Roman" pitchFamily="18" charset="0"/>
                <a:cs typeface="Times New Roman" pitchFamily="18" charset="0"/>
              </a:rPr>
              <a:t> an overvalued exchange rate to stimulate their business; operators of the financial sector who will oppose regulatory measures, etc…)</a:t>
            </a:r>
          </a:p>
          <a:p>
            <a:pPr lvl="1" eaLnBrk="1" hangingPunct="1">
              <a:lnSpc>
                <a:spcPct val="130000"/>
              </a:lnSpc>
              <a:spcBef>
                <a:spcPct val="0"/>
              </a:spcBef>
              <a:spcAft>
                <a:spcPts val="0"/>
              </a:spcAft>
              <a:defRPr/>
            </a:pPr>
            <a:endParaRPr lang="en-US" sz="900" dirty="0" smtClean="0">
              <a:solidFill>
                <a:schemeClr val="accent6"/>
              </a:solidFill>
              <a:latin typeface="Times New Roman" pitchFamily="18" charset="0"/>
              <a:cs typeface="Times New Roman" pitchFamily="18" charset="0"/>
            </a:endParaRPr>
          </a:p>
          <a:p>
            <a:pPr lvl="1" eaLnBrk="1" hangingPunct="1">
              <a:lnSpc>
                <a:spcPct val="130000"/>
              </a:lnSpc>
              <a:spcBef>
                <a:spcPct val="0"/>
              </a:spcBef>
              <a:spcAft>
                <a:spcPts val="0"/>
              </a:spcAft>
              <a:defRPr/>
            </a:pPr>
            <a:r>
              <a:rPr lang="en-US" sz="900" dirty="0" smtClean="0">
                <a:solidFill>
                  <a:schemeClr val="accent6"/>
                </a:solidFill>
                <a:latin typeface="Times New Roman" pitchFamily="18" charset="0"/>
                <a:cs typeface="Times New Roman" pitchFamily="18" charset="0"/>
              </a:rPr>
              <a:t>Trade offs between objectives</a:t>
            </a:r>
            <a:r>
              <a:rPr lang="en-US" sz="900" baseline="0" dirty="0" smtClean="0">
                <a:solidFill>
                  <a:schemeClr val="accent6"/>
                </a:solidFill>
                <a:latin typeface="Times New Roman" pitchFamily="18" charset="0"/>
                <a:cs typeface="Times New Roman" pitchFamily="18" charset="0"/>
              </a:rPr>
              <a:t> occur because n</a:t>
            </a:r>
            <a:r>
              <a:rPr lang="en-US" sz="900" dirty="0" smtClean="0">
                <a:solidFill>
                  <a:schemeClr val="accent6"/>
                </a:solidFill>
                <a:latin typeface="Times New Roman" pitchFamily="18" charset="0"/>
                <a:cs typeface="Times New Roman" pitchFamily="18" charset="0"/>
              </a:rPr>
              <a:t>ot all objectives can be achieved at the same time and not all policies can be used simultaneously. For</a:t>
            </a:r>
            <a:r>
              <a:rPr lang="en-US" sz="900" baseline="0" dirty="0" smtClean="0">
                <a:solidFill>
                  <a:schemeClr val="accent6"/>
                </a:solidFill>
                <a:latin typeface="Times New Roman" pitchFamily="18" charset="0"/>
                <a:cs typeface="Times New Roman" pitchFamily="18" charset="0"/>
              </a:rPr>
              <a:t> instance, </a:t>
            </a:r>
            <a:r>
              <a:rPr lang="en-US" sz="900" baseline="0" dirty="0" err="1" smtClean="0">
                <a:solidFill>
                  <a:schemeClr val="accent6"/>
                </a:solidFill>
                <a:latin typeface="Times New Roman" pitchFamily="18" charset="0"/>
                <a:cs typeface="Times New Roman" pitchFamily="18" charset="0"/>
              </a:rPr>
              <a:t>stabilisation</a:t>
            </a:r>
            <a:r>
              <a:rPr lang="en-US" sz="900" baseline="0" dirty="0" smtClean="0">
                <a:solidFill>
                  <a:schemeClr val="accent6"/>
                </a:solidFill>
                <a:latin typeface="Times New Roman" pitchFamily="18" charset="0"/>
                <a:cs typeface="Times New Roman" pitchFamily="18" charset="0"/>
              </a:rPr>
              <a:t> policies may have negative effects on social policies. </a:t>
            </a:r>
            <a:r>
              <a:rPr lang="en-US" sz="900" dirty="0" smtClean="0">
                <a:solidFill>
                  <a:schemeClr val="accent6"/>
                </a:solidFill>
                <a:latin typeface="Times New Roman" pitchFamily="18" charset="0"/>
                <a:cs typeface="Times New Roman" pitchFamily="18" charset="0"/>
              </a:rPr>
              <a:t>Policies to promote economic growth, employment generation, promotion of competitiveness, and restructuring of the economy</a:t>
            </a:r>
            <a:r>
              <a:rPr lang="en-US" sz="900" baseline="0" dirty="0" smtClean="0">
                <a:solidFill>
                  <a:schemeClr val="accent6"/>
                </a:solidFill>
                <a:latin typeface="Times New Roman" pitchFamily="18" charset="0"/>
                <a:cs typeface="Times New Roman" pitchFamily="18" charset="0"/>
              </a:rPr>
              <a:t> have a cost that may not be immediately affordable if the public finance and/or the external balance are under severe stress.</a:t>
            </a:r>
          </a:p>
          <a:p>
            <a:pPr lvl="1" eaLnBrk="1" hangingPunct="1">
              <a:lnSpc>
                <a:spcPct val="130000"/>
              </a:lnSpc>
              <a:spcBef>
                <a:spcPct val="0"/>
              </a:spcBef>
              <a:spcAft>
                <a:spcPts val="0"/>
              </a:spcAft>
              <a:defRPr/>
            </a:pPr>
            <a:endParaRPr lang="en-US" sz="900" baseline="0" dirty="0" smtClean="0">
              <a:solidFill>
                <a:schemeClr val="accent6"/>
              </a:solidFill>
              <a:latin typeface="Times New Roman" pitchFamily="18" charset="0"/>
              <a:cs typeface="Times New Roman" pitchFamily="18" charset="0"/>
            </a:endParaRPr>
          </a:p>
          <a:p>
            <a:pPr lvl="1" eaLnBrk="1" hangingPunct="1">
              <a:lnSpc>
                <a:spcPct val="130000"/>
              </a:lnSpc>
              <a:spcBef>
                <a:spcPct val="0"/>
              </a:spcBef>
              <a:spcAft>
                <a:spcPts val="0"/>
              </a:spcAft>
              <a:defRPr/>
            </a:pPr>
            <a:r>
              <a:rPr lang="en-US" sz="900" baseline="0" dirty="0" smtClean="0">
                <a:solidFill>
                  <a:schemeClr val="accent6"/>
                </a:solidFill>
                <a:latin typeface="Times New Roman" pitchFamily="18" charset="0"/>
                <a:cs typeface="Times New Roman" pitchFamily="18" charset="0"/>
              </a:rPr>
              <a:t>It is obvious that when considering BS the causes of the fragility of the macroeconomic stability must be </a:t>
            </a:r>
            <a:r>
              <a:rPr lang="en-US" sz="900" baseline="0" dirty="0" err="1" smtClean="0">
                <a:solidFill>
                  <a:schemeClr val="accent6"/>
                </a:solidFill>
                <a:latin typeface="Times New Roman" pitchFamily="18" charset="0"/>
                <a:cs typeface="Times New Roman" pitchFamily="18" charset="0"/>
              </a:rPr>
              <a:t>analysed</a:t>
            </a:r>
            <a:r>
              <a:rPr lang="en-US" sz="900" baseline="0" dirty="0" smtClean="0">
                <a:solidFill>
                  <a:schemeClr val="accent6"/>
                </a:solidFill>
                <a:latin typeface="Times New Roman" pitchFamily="18" charset="0"/>
                <a:cs typeface="Times New Roman" pitchFamily="18" charset="0"/>
              </a:rPr>
              <a:t> and their consequences, in particular of the objectives of the type of BS contract envisaged, duly assessed.</a:t>
            </a:r>
          </a:p>
          <a:p>
            <a:pPr lvl="1" eaLnBrk="1" hangingPunct="1">
              <a:lnSpc>
                <a:spcPct val="130000"/>
              </a:lnSpc>
              <a:spcBef>
                <a:spcPct val="0"/>
              </a:spcBef>
              <a:spcAft>
                <a:spcPts val="0"/>
              </a:spcAft>
              <a:defRPr/>
            </a:pPr>
            <a:endParaRPr lang="en-US" sz="900" baseline="0" dirty="0" smtClean="0">
              <a:solidFill>
                <a:schemeClr val="accent6"/>
              </a:solidFill>
              <a:latin typeface="Times New Roman" pitchFamily="18" charset="0"/>
              <a:cs typeface="Times New Roman" pitchFamily="18" charset="0"/>
            </a:endParaRPr>
          </a:p>
          <a:p>
            <a:pPr lvl="1" eaLnBrk="1" hangingPunct="1">
              <a:lnSpc>
                <a:spcPct val="130000"/>
              </a:lnSpc>
              <a:spcBef>
                <a:spcPct val="0"/>
              </a:spcBef>
              <a:spcAft>
                <a:spcPts val="0"/>
              </a:spcAft>
              <a:defRPr/>
            </a:pPr>
            <a:endParaRPr lang="en-US" sz="900" baseline="0" dirty="0" smtClean="0">
              <a:solidFill>
                <a:schemeClr val="accent6"/>
              </a:solidFill>
              <a:latin typeface="Times New Roman" pitchFamily="18" charset="0"/>
              <a:cs typeface="Times New Roman" pitchFamily="18" charset="0"/>
            </a:endParaRPr>
          </a:p>
          <a:p>
            <a:pPr lvl="1" eaLnBrk="1" hangingPunct="1">
              <a:lnSpc>
                <a:spcPct val="130000"/>
              </a:lnSpc>
              <a:spcBef>
                <a:spcPct val="0"/>
              </a:spcBef>
              <a:spcAft>
                <a:spcPts val="0"/>
              </a:spcAft>
              <a:defRPr/>
            </a:pPr>
            <a:endParaRPr lang="en-US" sz="900" dirty="0" smtClean="0">
              <a:solidFill>
                <a:schemeClr val="accent6"/>
              </a:solidFill>
              <a:latin typeface="Times New Roman" pitchFamily="18" charset="0"/>
              <a:cs typeface="Times New Roman" pitchFamily="18" charset="0"/>
            </a:endParaRPr>
          </a:p>
          <a:p>
            <a:pPr>
              <a:defRPr/>
            </a:pPr>
            <a:endParaRPr lang="fr-FR" dirty="0" smtClean="0"/>
          </a:p>
        </p:txBody>
      </p:sp>
      <p:sp>
        <p:nvSpPr>
          <p:cNvPr id="32772" name="Espace réservé du numéro de diapositive 3"/>
          <p:cNvSpPr>
            <a:spLocks noGrp="1"/>
          </p:cNvSpPr>
          <p:nvPr>
            <p:ph type="sldNum" sz="quarter" idx="5"/>
          </p:nvPr>
        </p:nvSpPr>
        <p:spPr>
          <a:noFill/>
          <a:ln>
            <a:miter lim="800000"/>
            <a:headEnd/>
            <a:tailEnd/>
          </a:ln>
        </p:spPr>
        <p:txBody>
          <a:bodyPr/>
          <a:lstStyle/>
          <a:p>
            <a:fld id="{CDB74526-4E1B-4A0D-B129-CD93C4DBB79F}" type="slidenum">
              <a:rPr lang="en-GB" smtClean="0"/>
              <a:pPr/>
              <a:t>17</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p:spPr>
        <p:txBody>
          <a:bodyPr/>
          <a:lstStyle/>
          <a:p>
            <a:pPr marL="933450" lvl="1" indent="-476250" eaLnBrk="1" hangingPunct="1">
              <a:lnSpc>
                <a:spcPct val="130000"/>
              </a:lnSpc>
              <a:spcBef>
                <a:spcPct val="0"/>
              </a:spcBef>
              <a:spcAft>
                <a:spcPts val="0"/>
              </a:spcAft>
              <a:buFont typeface="Wingdings" pitchFamily="2" charset="2"/>
              <a:buNone/>
              <a:defRPr/>
            </a:pPr>
            <a:endParaRPr lang="en-GB" b="0" dirty="0" smtClean="0">
              <a:solidFill>
                <a:schemeClr val="accent6"/>
              </a:solidFill>
            </a:endParaRPr>
          </a:p>
        </p:txBody>
      </p:sp>
      <p:sp>
        <p:nvSpPr>
          <p:cNvPr id="48132" name="Espace réservé du numéro de diapositive 3"/>
          <p:cNvSpPr>
            <a:spLocks noGrp="1"/>
          </p:cNvSpPr>
          <p:nvPr>
            <p:ph type="sldNum" sz="quarter" idx="5"/>
          </p:nvPr>
        </p:nvSpPr>
        <p:spPr>
          <a:noFill/>
          <a:ln>
            <a:miter lim="800000"/>
            <a:headEnd/>
            <a:tailEnd/>
          </a:ln>
        </p:spPr>
        <p:txBody>
          <a:bodyPr/>
          <a:lstStyle/>
          <a:p>
            <a:fld id="{C2CCB52F-B8F9-4920-AE28-60F6EE36FEA9}" type="slidenum">
              <a:rPr lang="en-GB" smtClean="0"/>
              <a:pPr/>
              <a:t>18</a:t>
            </a:fld>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p:spPr>
        <p:txBody>
          <a:bodyPr/>
          <a:lstStyle/>
          <a:p>
            <a:endParaRPr lang="fr-FR" dirty="0" smtClean="0"/>
          </a:p>
        </p:txBody>
      </p:sp>
      <p:sp>
        <p:nvSpPr>
          <p:cNvPr id="49156" name="Espace réservé du numéro de diapositive 3"/>
          <p:cNvSpPr>
            <a:spLocks noGrp="1"/>
          </p:cNvSpPr>
          <p:nvPr>
            <p:ph type="sldNum" sz="quarter" idx="5"/>
          </p:nvPr>
        </p:nvSpPr>
        <p:spPr>
          <a:noFill/>
          <a:ln>
            <a:miter lim="800000"/>
            <a:headEnd/>
            <a:tailEnd/>
          </a:ln>
        </p:spPr>
        <p:txBody>
          <a:bodyPr/>
          <a:lstStyle/>
          <a:p>
            <a:fld id="{CCE9CA1C-658A-43D7-B167-265468B0D56E}" type="slidenum">
              <a:rPr lang="en-GB" smtClean="0"/>
              <a:pPr/>
              <a:t>19</a:t>
            </a:fld>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It </a:t>
            </a:r>
            <a:r>
              <a:rPr lang="fr-BE" dirty="0" err="1" smtClean="0"/>
              <a:t>is</a:t>
            </a:r>
            <a:r>
              <a:rPr lang="fr-BE" dirty="0" smtClean="0"/>
              <a:t> a good practice to </a:t>
            </a:r>
            <a:r>
              <a:rPr lang="fr-BE" dirty="0" err="1" smtClean="0"/>
              <a:t>start</a:t>
            </a:r>
            <a:r>
              <a:rPr lang="fr-BE" dirty="0" smtClean="0"/>
              <a:t> </a:t>
            </a:r>
            <a:r>
              <a:rPr lang="fr-BE" dirty="0" err="1" smtClean="0"/>
              <a:t>this</a:t>
            </a:r>
            <a:r>
              <a:rPr lang="fr-BE" dirty="0" smtClean="0"/>
              <a:t> module </a:t>
            </a:r>
            <a:r>
              <a:rPr lang="fr-BE" dirty="0" err="1" smtClean="0"/>
              <a:t>with</a:t>
            </a:r>
            <a:r>
              <a:rPr lang="fr-BE" dirty="0" smtClean="0"/>
              <a:t> a </a:t>
            </a:r>
            <a:r>
              <a:rPr lang="fr-BE" dirty="0" err="1" smtClean="0"/>
              <a:t>buzzing</a:t>
            </a:r>
            <a:r>
              <a:rPr lang="fr-BE" dirty="0" smtClean="0"/>
              <a:t> exercice</a:t>
            </a:r>
            <a:r>
              <a:rPr lang="fr-BE" baseline="0" dirty="0" smtClean="0"/>
              <a:t>.</a:t>
            </a:r>
          </a:p>
          <a:p>
            <a:r>
              <a:rPr lang="fr-BE" baseline="0" dirty="0" smtClean="0"/>
              <a:t>The participants are </a:t>
            </a:r>
            <a:r>
              <a:rPr lang="fr-BE" baseline="0" dirty="0" err="1" smtClean="0"/>
              <a:t>invited</a:t>
            </a:r>
            <a:r>
              <a:rPr lang="fr-BE" baseline="0" dirty="0" smtClean="0"/>
              <a:t> to </a:t>
            </a:r>
            <a:r>
              <a:rPr lang="fr-BE" baseline="0" dirty="0" err="1" smtClean="0"/>
              <a:t>discuss</a:t>
            </a:r>
            <a:r>
              <a:rPr lang="fr-BE" baseline="0" dirty="0" smtClean="0"/>
              <a:t> </a:t>
            </a:r>
            <a:r>
              <a:rPr lang="fr-BE" baseline="0" dirty="0" err="1" smtClean="0"/>
              <a:t>during</a:t>
            </a:r>
            <a:r>
              <a:rPr lang="fr-BE" baseline="0" dirty="0" smtClean="0"/>
              <a:t> 5’ </a:t>
            </a:r>
            <a:r>
              <a:rPr lang="fr-BE" baseline="0" dirty="0" err="1" smtClean="0"/>
              <a:t>with</a:t>
            </a:r>
            <a:r>
              <a:rPr lang="fr-BE" baseline="0" dirty="0" smtClean="0"/>
              <a:t> </a:t>
            </a:r>
            <a:r>
              <a:rPr lang="fr-BE" baseline="0" dirty="0" err="1" smtClean="0"/>
              <a:t>their</a:t>
            </a:r>
            <a:r>
              <a:rPr lang="fr-BE" baseline="0" dirty="0" smtClean="0"/>
              <a:t> </a:t>
            </a:r>
            <a:r>
              <a:rPr lang="fr-BE" baseline="0" dirty="0" err="1" smtClean="0"/>
              <a:t>neighbours</a:t>
            </a:r>
            <a:r>
              <a:rPr lang="fr-BE" baseline="0" dirty="0" smtClean="0"/>
              <a:t> the question</a:t>
            </a:r>
            <a:r>
              <a:rPr lang="fr-BE" dirty="0" smtClean="0"/>
              <a:t> of the </a:t>
            </a:r>
            <a:r>
              <a:rPr lang="fr-BE" dirty="0" err="1" smtClean="0"/>
              <a:t>slide</a:t>
            </a:r>
            <a:r>
              <a:rPr lang="fr-BE" dirty="0" smtClean="0"/>
              <a:t>. </a:t>
            </a:r>
          </a:p>
          <a:p>
            <a:r>
              <a:rPr lang="fr-BE" dirty="0" err="1" smtClean="0"/>
              <a:t>Then</a:t>
            </a:r>
            <a:r>
              <a:rPr lang="fr-BE" dirty="0" smtClean="0"/>
              <a:t> the</a:t>
            </a:r>
            <a:r>
              <a:rPr lang="fr-BE" baseline="0" dirty="0" smtClean="0"/>
              <a:t> </a:t>
            </a:r>
            <a:r>
              <a:rPr lang="fr-BE" baseline="0" dirty="0" err="1" smtClean="0"/>
              <a:t>trainers</a:t>
            </a:r>
            <a:r>
              <a:rPr lang="fr-BE" dirty="0" smtClean="0"/>
              <a:t> </a:t>
            </a:r>
            <a:r>
              <a:rPr lang="fr-BE" dirty="0" err="1" smtClean="0"/>
              <a:t>collect</a:t>
            </a:r>
            <a:r>
              <a:rPr lang="fr-BE" dirty="0" smtClean="0"/>
              <a:t> the </a:t>
            </a:r>
            <a:r>
              <a:rPr lang="fr-BE" dirty="0" err="1" smtClean="0"/>
              <a:t>various</a:t>
            </a:r>
            <a:r>
              <a:rPr lang="fr-BE" dirty="0" smtClean="0"/>
              <a:t> opinions and </a:t>
            </a:r>
            <a:r>
              <a:rPr lang="fr-BE" dirty="0" err="1" smtClean="0"/>
              <a:t>write</a:t>
            </a:r>
            <a:r>
              <a:rPr lang="fr-BE" baseline="0" dirty="0" smtClean="0"/>
              <a:t> </a:t>
            </a:r>
            <a:r>
              <a:rPr lang="fr-BE" baseline="0" dirty="0" err="1" smtClean="0"/>
              <a:t>them</a:t>
            </a:r>
            <a:r>
              <a:rPr lang="fr-BE" baseline="0" dirty="0" smtClean="0"/>
              <a:t> on the white </a:t>
            </a:r>
            <a:r>
              <a:rPr lang="fr-BE" baseline="0" dirty="0" err="1" smtClean="0"/>
              <a:t>board</a:t>
            </a:r>
            <a:r>
              <a:rPr lang="fr-BE" baseline="0" dirty="0" smtClean="0"/>
              <a:t>. </a:t>
            </a:r>
          </a:p>
          <a:p>
            <a:r>
              <a:rPr lang="fr-BE" baseline="0" dirty="0" err="1" smtClean="0"/>
              <a:t>When</a:t>
            </a:r>
            <a:r>
              <a:rPr lang="fr-BE" baseline="0" dirty="0" smtClean="0"/>
              <a:t> </a:t>
            </a:r>
            <a:r>
              <a:rPr lang="fr-BE" baseline="0" dirty="0" err="1" smtClean="0"/>
              <a:t>explaining</a:t>
            </a:r>
            <a:r>
              <a:rPr lang="fr-BE" baseline="0" dirty="0" smtClean="0"/>
              <a:t> « </a:t>
            </a:r>
            <a:r>
              <a:rPr lang="fr-BE" baseline="0" dirty="0" err="1" smtClean="0"/>
              <a:t>why</a:t>
            </a:r>
            <a:r>
              <a:rPr lang="fr-BE" baseline="0" dirty="0" smtClean="0"/>
              <a:t> </a:t>
            </a:r>
            <a:r>
              <a:rPr lang="fr-BE" baseline="0" dirty="0" err="1" smtClean="0"/>
              <a:t>this</a:t>
            </a:r>
            <a:r>
              <a:rPr lang="fr-BE" baseline="0" dirty="0" smtClean="0"/>
              <a:t> </a:t>
            </a:r>
            <a:r>
              <a:rPr lang="fr-BE" baseline="0" dirty="0" err="1" smtClean="0"/>
              <a:t>elegibility</a:t>
            </a:r>
            <a:r>
              <a:rPr lang="fr-BE" baseline="0" dirty="0" smtClean="0"/>
              <a:t>  </a:t>
            </a:r>
            <a:r>
              <a:rPr lang="fr-BE" baseline="0" dirty="0" err="1" smtClean="0"/>
              <a:t>criterion</a:t>
            </a:r>
            <a:r>
              <a:rPr lang="fr-BE" baseline="0" dirty="0" smtClean="0"/>
              <a:t> » compare the </a:t>
            </a:r>
            <a:r>
              <a:rPr lang="fr-BE" baseline="0" dirty="0" err="1" smtClean="0"/>
              <a:t>views</a:t>
            </a:r>
            <a:r>
              <a:rPr lang="fr-BE" baseline="0" dirty="0" smtClean="0"/>
              <a:t> </a:t>
            </a:r>
            <a:r>
              <a:rPr lang="fr-BE" baseline="0" dirty="0" err="1" smtClean="0"/>
              <a:t>that</a:t>
            </a:r>
            <a:r>
              <a:rPr lang="fr-BE" baseline="0" dirty="0" smtClean="0"/>
              <a:t> </a:t>
            </a:r>
            <a:r>
              <a:rPr lang="fr-BE" baseline="0" dirty="0" err="1" smtClean="0"/>
              <a:t>emerged</a:t>
            </a:r>
            <a:r>
              <a:rPr lang="fr-BE" baseline="0" dirty="0" smtClean="0"/>
              <a:t> </a:t>
            </a:r>
            <a:r>
              <a:rPr lang="fr-BE" baseline="0" dirty="0" err="1" smtClean="0"/>
              <a:t>from</a:t>
            </a:r>
            <a:r>
              <a:rPr lang="fr-BE" baseline="0" dirty="0" smtClean="0"/>
              <a:t> the </a:t>
            </a:r>
            <a:r>
              <a:rPr lang="fr-BE" baseline="0" dirty="0" err="1" smtClean="0"/>
              <a:t>buzzing</a:t>
            </a:r>
            <a:r>
              <a:rPr lang="fr-BE" baseline="0" dirty="0" smtClean="0"/>
              <a:t> </a:t>
            </a:r>
            <a:r>
              <a:rPr lang="fr-BE" baseline="0" dirty="0" err="1" smtClean="0"/>
              <a:t>exercise</a:t>
            </a:r>
            <a:r>
              <a:rPr lang="fr-BE" baseline="0" dirty="0" smtClean="0"/>
              <a:t> and the arguments </a:t>
            </a:r>
            <a:r>
              <a:rPr lang="fr-BE" baseline="0" dirty="0" err="1" smtClean="0"/>
              <a:t>underlying</a:t>
            </a:r>
            <a:r>
              <a:rPr lang="fr-BE" baseline="0" dirty="0" smtClean="0"/>
              <a:t> the </a:t>
            </a:r>
            <a:r>
              <a:rPr lang="fr-BE" baseline="0" dirty="0" err="1" smtClean="0"/>
              <a:t>eligibility</a:t>
            </a:r>
            <a:r>
              <a:rPr lang="fr-BE" baseline="0" dirty="0" smtClean="0"/>
              <a:t> </a:t>
            </a:r>
            <a:r>
              <a:rPr lang="fr-BE" baseline="0" dirty="0" err="1" smtClean="0"/>
              <a:t>criterion</a:t>
            </a:r>
            <a:r>
              <a:rPr lang="fr-BE" baseline="0" dirty="0" smtClean="0"/>
              <a:t>.</a:t>
            </a:r>
          </a:p>
          <a:p>
            <a:endParaRPr lang="en-GB" dirty="0"/>
          </a:p>
        </p:txBody>
      </p:sp>
      <p:sp>
        <p:nvSpPr>
          <p:cNvPr id="4" name="Slide Number Placeholder 3"/>
          <p:cNvSpPr>
            <a:spLocks noGrp="1"/>
          </p:cNvSpPr>
          <p:nvPr>
            <p:ph type="sldNum" sz="quarter" idx="10"/>
          </p:nvPr>
        </p:nvSpPr>
        <p:spPr/>
        <p:txBody>
          <a:bodyPr/>
          <a:lstStyle/>
          <a:p>
            <a:pPr>
              <a:defRPr/>
            </a:pPr>
            <a:fld id="{A6144692-F531-4D2A-8442-E1C3700A5B89}" type="slidenum">
              <a:rPr lang="en-GB" smtClean="0"/>
              <a:pPr>
                <a:defRPr/>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6ABDA7FA-30AA-4F08-BCC9-5CE35AB9F212}" type="slidenum">
              <a:rPr lang="en-GB" smtClean="0"/>
              <a:pPr/>
              <a:t>20</a:t>
            </a:fld>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a:ln/>
        </p:spPr>
      </p:sp>
      <p:sp>
        <p:nvSpPr>
          <p:cNvPr id="35843" name="Espace réservé des commentaires 2"/>
          <p:cNvSpPr>
            <a:spLocks noGrp="1"/>
          </p:cNvSpPr>
          <p:nvPr>
            <p:ph type="body" idx="1"/>
          </p:nvPr>
        </p:nvSpPr>
        <p:spPr>
          <a:noFill/>
        </p:spPr>
        <p:txBody>
          <a:bodyPr/>
          <a:lstStyle/>
          <a:p>
            <a:endParaRPr lang="fr-FR" dirty="0" smtClean="0"/>
          </a:p>
        </p:txBody>
      </p:sp>
      <p:sp>
        <p:nvSpPr>
          <p:cNvPr id="35844" name="Espace réservé du numéro de diapositive 3"/>
          <p:cNvSpPr>
            <a:spLocks noGrp="1"/>
          </p:cNvSpPr>
          <p:nvPr>
            <p:ph type="sldNum" sz="quarter" idx="5"/>
          </p:nvPr>
        </p:nvSpPr>
        <p:spPr>
          <a:noFill/>
          <a:ln>
            <a:miter lim="800000"/>
            <a:headEnd/>
            <a:tailEnd/>
          </a:ln>
        </p:spPr>
        <p:txBody>
          <a:bodyPr/>
          <a:lstStyle/>
          <a:p>
            <a:fld id="{B646C7DC-DD6A-43FD-A6D8-A8DC0FABA14E}" type="slidenum">
              <a:rPr lang="en-GB" smtClean="0"/>
              <a:pPr/>
              <a:t>21</a:t>
            </a:fld>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a:ln/>
        </p:spPr>
      </p:sp>
      <p:sp>
        <p:nvSpPr>
          <p:cNvPr id="37891" name="Espace réservé des commentaires 2"/>
          <p:cNvSpPr>
            <a:spLocks noGrp="1"/>
          </p:cNvSpPr>
          <p:nvPr>
            <p:ph type="body" idx="1"/>
          </p:nvPr>
        </p:nvSpPr>
        <p:spPr>
          <a:noFill/>
        </p:spPr>
        <p:txBody>
          <a:bodyPr/>
          <a:lstStyle/>
          <a:p>
            <a:endParaRPr lang="fr-FR" dirty="0" smtClean="0"/>
          </a:p>
        </p:txBody>
      </p:sp>
      <p:sp>
        <p:nvSpPr>
          <p:cNvPr id="37892" name="Espace réservé du numéro de diapositive 3"/>
          <p:cNvSpPr>
            <a:spLocks noGrp="1"/>
          </p:cNvSpPr>
          <p:nvPr>
            <p:ph type="sldNum" sz="quarter" idx="5"/>
          </p:nvPr>
        </p:nvSpPr>
        <p:spPr>
          <a:noFill/>
          <a:ln>
            <a:miter lim="800000"/>
            <a:headEnd/>
            <a:tailEnd/>
          </a:ln>
        </p:spPr>
        <p:txBody>
          <a:bodyPr/>
          <a:lstStyle/>
          <a:p>
            <a:fld id="{A46F5148-B71C-42EB-ABE1-0E36B453FF18}" type="slidenum">
              <a:rPr lang="en-GB" smtClean="0"/>
              <a:pPr/>
              <a:t>22</a:t>
            </a:fld>
            <a:endParaRPr lang="en-GB"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a:ln/>
        </p:spPr>
      </p:sp>
      <p:sp>
        <p:nvSpPr>
          <p:cNvPr id="41987" name="Espace réservé des commentaires 2"/>
          <p:cNvSpPr>
            <a:spLocks noGrp="1"/>
          </p:cNvSpPr>
          <p:nvPr>
            <p:ph type="body" idx="1"/>
          </p:nvPr>
        </p:nvSpPr>
        <p:spPr>
          <a:noFill/>
        </p:spPr>
        <p:txBody>
          <a:bodyPr/>
          <a:lstStyle/>
          <a:p>
            <a:endParaRPr lang="fr-FR" dirty="0" smtClean="0"/>
          </a:p>
        </p:txBody>
      </p:sp>
      <p:sp>
        <p:nvSpPr>
          <p:cNvPr id="41988" name="Espace réservé du numéro de diapositive 3"/>
          <p:cNvSpPr>
            <a:spLocks noGrp="1"/>
          </p:cNvSpPr>
          <p:nvPr>
            <p:ph type="sldNum" sz="quarter" idx="5"/>
          </p:nvPr>
        </p:nvSpPr>
        <p:spPr>
          <a:noFill/>
          <a:ln>
            <a:miter lim="800000"/>
            <a:headEnd/>
            <a:tailEnd/>
          </a:ln>
        </p:spPr>
        <p:txBody>
          <a:bodyPr/>
          <a:lstStyle/>
          <a:p>
            <a:fld id="{70800ACA-B7BA-490D-8ADC-0EC2C5A06735}" type="slidenum">
              <a:rPr lang="en-GB" smtClean="0"/>
              <a:pPr/>
              <a:t>23</a:t>
            </a:fld>
            <a:endParaRPr lang="en-GB"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commentaires 2"/>
          <p:cNvSpPr>
            <a:spLocks noGrp="1"/>
          </p:cNvSpPr>
          <p:nvPr>
            <p:ph type="body" idx="1"/>
          </p:nvPr>
        </p:nvSpPr>
        <p:spPr>
          <a:noFill/>
        </p:spPr>
        <p:txBody>
          <a:bodyPr/>
          <a:lstStyle/>
          <a:p>
            <a:pPr lvl="1" eaLnBrk="1" hangingPunct="1">
              <a:lnSpc>
                <a:spcPct val="80000"/>
              </a:lnSpc>
            </a:pPr>
            <a:r>
              <a:rPr lang="fr-BE" sz="900" noProof="0" dirty="0" smtClean="0">
                <a:latin typeface="Times New Roman" pitchFamily="18" charset="0"/>
                <a:cs typeface="Times New Roman" pitchFamily="18" charset="0"/>
              </a:rPr>
              <a:t>The four </a:t>
            </a:r>
            <a:r>
              <a:rPr lang="fr-BE" sz="900" noProof="0" dirty="0" err="1" smtClean="0">
                <a:latin typeface="Times New Roman" pitchFamily="18" charset="0"/>
                <a:cs typeface="Times New Roman" pitchFamily="18" charset="0"/>
              </a:rPr>
              <a:t>assessments</a:t>
            </a:r>
            <a:r>
              <a:rPr lang="fr-BE" sz="900" noProof="0" dirty="0" smtClean="0">
                <a:latin typeface="Times New Roman" pitchFamily="18" charset="0"/>
                <a:cs typeface="Times New Roman" pitchFamily="18" charset="0"/>
              </a:rPr>
              <a:t>: </a:t>
            </a:r>
            <a:r>
              <a:rPr lang="fr-BE" sz="900" noProof="0" dirty="0" err="1" smtClean="0">
                <a:latin typeface="Times New Roman" pitchFamily="18" charset="0"/>
                <a:cs typeface="Times New Roman" pitchFamily="18" charset="0"/>
              </a:rPr>
              <a:t>Analysis</a:t>
            </a:r>
            <a:r>
              <a:rPr lang="fr-BE" sz="900" noProof="0" dirty="0" smtClean="0">
                <a:latin typeface="Times New Roman" pitchFamily="18" charset="0"/>
                <a:cs typeface="Times New Roman" pitchFamily="18" charset="0"/>
              </a:rPr>
              <a:t> of </a:t>
            </a:r>
            <a:r>
              <a:rPr lang="fr-BE" sz="900" noProof="0" dirty="0" err="1" smtClean="0">
                <a:latin typeface="Times New Roman" pitchFamily="18" charset="0"/>
                <a:cs typeface="Times New Roman" pitchFamily="18" charset="0"/>
              </a:rPr>
              <a:t>macroeconomic</a:t>
            </a:r>
            <a:r>
              <a:rPr lang="fr-BE" sz="900" noProof="0" dirty="0" smtClean="0">
                <a:latin typeface="Times New Roman" pitchFamily="18" charset="0"/>
                <a:cs typeface="Times New Roman" pitchFamily="18" charset="0"/>
              </a:rPr>
              <a:t> </a:t>
            </a:r>
            <a:r>
              <a:rPr lang="fr-BE" sz="900" noProof="0" dirty="0" err="1" smtClean="0">
                <a:latin typeface="Times New Roman" pitchFamily="18" charset="0"/>
                <a:cs typeface="Times New Roman" pitchFamily="18" charset="0"/>
              </a:rPr>
              <a:t>aggregates</a:t>
            </a:r>
            <a:r>
              <a:rPr lang="fr-BE" sz="900" noProof="0" dirty="0" smtClean="0">
                <a:latin typeface="Times New Roman" pitchFamily="18" charset="0"/>
                <a:cs typeface="Times New Roman" pitchFamily="18" charset="0"/>
              </a:rPr>
              <a:t>,</a:t>
            </a:r>
            <a:r>
              <a:rPr lang="fr-BE" sz="900" baseline="0" noProof="0" dirty="0" smtClean="0">
                <a:latin typeface="Times New Roman" pitchFamily="18" charset="0"/>
                <a:cs typeface="Times New Roman" pitchFamily="18" charset="0"/>
              </a:rPr>
              <a:t> </a:t>
            </a:r>
            <a:r>
              <a:rPr lang="fr-BE" sz="900" baseline="0" noProof="0" dirty="0" err="1" smtClean="0">
                <a:latin typeface="Times New Roman" pitchFamily="18" charset="0"/>
                <a:cs typeface="Times New Roman" pitchFamily="18" charset="0"/>
              </a:rPr>
              <a:t>macroeconomic</a:t>
            </a:r>
            <a:r>
              <a:rPr lang="fr-BE" sz="900" baseline="0" noProof="0" dirty="0" smtClean="0">
                <a:latin typeface="Times New Roman" pitchFamily="18" charset="0"/>
                <a:cs typeface="Times New Roman" pitchFamily="18" charset="0"/>
              </a:rPr>
              <a:t> and fiscal </a:t>
            </a:r>
            <a:r>
              <a:rPr lang="fr-BE" sz="900" baseline="0" noProof="0" dirty="0" err="1" smtClean="0">
                <a:latin typeface="Times New Roman" pitchFamily="18" charset="0"/>
                <a:cs typeface="Times New Roman" pitchFamily="18" charset="0"/>
              </a:rPr>
              <a:t>policies</a:t>
            </a:r>
            <a:r>
              <a:rPr lang="fr-BE" sz="900" baseline="0" noProof="0" dirty="0" smtClean="0">
                <a:latin typeface="Times New Roman" pitchFamily="18" charset="0"/>
                <a:cs typeface="Times New Roman" pitchFamily="18" charset="0"/>
              </a:rPr>
              <a:t>, DRM, </a:t>
            </a:r>
            <a:r>
              <a:rPr lang="fr-BE" sz="900" baseline="0" noProof="0" dirty="0" err="1" smtClean="0">
                <a:latin typeface="Times New Roman" pitchFamily="18" charset="0"/>
                <a:cs typeface="Times New Roman" pitchFamily="18" charset="0"/>
              </a:rPr>
              <a:t>vulnerability</a:t>
            </a:r>
            <a:r>
              <a:rPr lang="fr-BE" sz="900" baseline="0" noProof="0" dirty="0" smtClean="0">
                <a:latin typeface="Times New Roman" pitchFamily="18" charset="0"/>
                <a:cs typeface="Times New Roman" pitchFamily="18" charset="0"/>
              </a:rPr>
              <a:t>/</a:t>
            </a:r>
            <a:r>
              <a:rPr lang="fr-BE" sz="900" baseline="0" noProof="0" dirty="0" err="1" smtClean="0">
                <a:latin typeface="Times New Roman" pitchFamily="18" charset="0"/>
                <a:cs typeface="Times New Roman" pitchFamily="18" charset="0"/>
              </a:rPr>
              <a:t>resilience</a:t>
            </a:r>
            <a:r>
              <a:rPr lang="fr-BE" sz="900" baseline="0" noProof="0" dirty="0" smtClean="0">
                <a:latin typeface="Times New Roman" pitchFamily="18" charset="0"/>
                <a:cs typeface="Times New Roman" pitchFamily="18" charset="0"/>
              </a:rPr>
              <a:t>.</a:t>
            </a:r>
            <a:endParaRPr lang="en-GB" sz="900" noProof="0" dirty="0" smtClean="0">
              <a:latin typeface="Times New Roman" pitchFamily="18" charset="0"/>
              <a:cs typeface="Times New Roman" pitchFamily="18" charset="0"/>
            </a:endParaRPr>
          </a:p>
          <a:p>
            <a:pPr lvl="1" eaLnBrk="1" hangingPunct="1">
              <a:lnSpc>
                <a:spcPct val="80000"/>
              </a:lnSpc>
            </a:pPr>
            <a:endParaRPr lang="en-GB" sz="900" noProof="0" dirty="0" smtClean="0">
              <a:latin typeface="Times New Roman" pitchFamily="18" charset="0"/>
              <a:cs typeface="Times New Roman" pitchFamily="18" charset="0"/>
            </a:endParaRPr>
          </a:p>
          <a:p>
            <a:pPr lvl="1" eaLnBrk="1" hangingPunct="1">
              <a:lnSpc>
                <a:spcPct val="80000"/>
              </a:lnSpc>
            </a:pPr>
            <a:r>
              <a:rPr lang="en-GB" sz="900" noProof="0" dirty="0" smtClean="0">
                <a:latin typeface="Times New Roman" pitchFamily="18" charset="0"/>
                <a:cs typeface="Times New Roman" pitchFamily="18" charset="0"/>
              </a:rPr>
              <a:t>Format: During</a:t>
            </a:r>
            <a:r>
              <a:rPr lang="en-GB" sz="900" dirty="0" smtClean="0">
                <a:latin typeface="Times New Roman" pitchFamily="18" charset="0"/>
                <a:cs typeface="Times New Roman" pitchFamily="18" charset="0"/>
              </a:rPr>
              <a:t> Identification/Formulation phase, the</a:t>
            </a:r>
            <a:r>
              <a:rPr lang="en-GB" sz="900" baseline="0" dirty="0" smtClean="0">
                <a:latin typeface="Times New Roman" pitchFamily="18" charset="0"/>
                <a:cs typeface="Times New Roman" pitchFamily="18" charset="0"/>
              </a:rPr>
              <a:t> assessment should conclude explicitly on the existence/commitment (or not) of/towards a relevant and credible stability orientated macroeconomic policy while during the implementation phase (to statute on each disbursement decision), the assessment should conclude on the existence (or not) of stability orientated </a:t>
            </a:r>
            <a:r>
              <a:rPr lang="en-GB" sz="900" baseline="0" dirty="0" err="1" smtClean="0">
                <a:latin typeface="Times New Roman" pitchFamily="18" charset="0"/>
                <a:cs typeface="Times New Roman" pitchFamily="18" charset="0"/>
              </a:rPr>
              <a:t>framaework</a:t>
            </a:r>
            <a:r>
              <a:rPr lang="en-GB" sz="900" baseline="0" dirty="0" smtClean="0">
                <a:latin typeface="Times New Roman" pitchFamily="18" charset="0"/>
                <a:cs typeface="Times New Roman" pitchFamily="18" charset="0"/>
              </a:rPr>
              <a:t> or on progress made (or not) to restore key macroeconomic balances.  </a:t>
            </a:r>
            <a:endParaRPr lang="en-GB" sz="900" dirty="0" smtClean="0">
              <a:latin typeface="Times New Roman" pitchFamily="18" charset="0"/>
              <a:cs typeface="Times New Roman" pitchFamily="18" charset="0"/>
            </a:endParaRPr>
          </a:p>
          <a:p>
            <a:pPr lvl="1" eaLnBrk="1" hangingPunct="1">
              <a:lnSpc>
                <a:spcPct val="80000"/>
              </a:lnSpc>
            </a:pPr>
            <a:endParaRPr lang="fr-BE" sz="900" dirty="0" smtClean="0">
              <a:latin typeface="Times New Roman" pitchFamily="18" charset="0"/>
              <a:cs typeface="Times New Roman" pitchFamily="18" charset="0"/>
            </a:endParaRPr>
          </a:p>
          <a:p>
            <a:pPr lvl="1" eaLnBrk="1" hangingPunct="1">
              <a:lnSpc>
                <a:spcPct val="80000"/>
              </a:lnSpc>
            </a:pPr>
            <a:r>
              <a:rPr lang="fr-BE" sz="900" dirty="0" err="1" smtClean="0">
                <a:latin typeface="Times New Roman" pitchFamily="18" charset="0"/>
                <a:cs typeface="Times New Roman" pitchFamily="18" charset="0"/>
              </a:rPr>
              <a:t>Remember</a:t>
            </a:r>
            <a:r>
              <a:rPr lang="fr-BE" sz="900" dirty="0" smtClean="0">
                <a:latin typeface="Times New Roman" pitchFamily="18" charset="0"/>
                <a:cs typeface="Times New Roman" pitchFamily="18" charset="0"/>
              </a:rPr>
              <a:t>:</a:t>
            </a:r>
            <a:r>
              <a:rPr lang="fr-BE" sz="900" baseline="0" dirty="0" smtClean="0">
                <a:latin typeface="Times New Roman" pitchFamily="18" charset="0"/>
                <a:cs typeface="Times New Roman" pitchFamily="18" charset="0"/>
              </a:rPr>
              <a:t> </a:t>
            </a:r>
            <a:endParaRPr lang="en-GB" sz="900" dirty="0" smtClean="0">
              <a:latin typeface="Times New Roman" pitchFamily="18" charset="0"/>
              <a:cs typeface="Times New Roman" pitchFamily="18" charset="0"/>
            </a:endParaRPr>
          </a:p>
          <a:p>
            <a:pPr lvl="1" eaLnBrk="1" hangingPunct="1">
              <a:lnSpc>
                <a:spcPct val="80000"/>
              </a:lnSpc>
            </a:pPr>
            <a:r>
              <a:rPr lang="en-GB" sz="900" dirty="0" smtClean="0">
                <a:latin typeface="Times New Roman" pitchFamily="18" charset="0"/>
                <a:cs typeface="Times New Roman" pitchFamily="18" charset="0"/>
              </a:rPr>
              <a:t>IMF main source of analysis</a:t>
            </a:r>
          </a:p>
          <a:p>
            <a:pPr lvl="1" eaLnBrk="1" hangingPunct="1">
              <a:lnSpc>
                <a:spcPct val="80000"/>
              </a:lnSpc>
            </a:pPr>
            <a:r>
              <a:rPr lang="en-GB" sz="900" dirty="0" smtClean="0">
                <a:latin typeface="Times New Roman" pitchFamily="18" charset="0"/>
                <a:cs typeface="Times New Roman" pitchFamily="18" charset="0"/>
              </a:rPr>
              <a:t>Continuous dialog is needed to ensure mutually supportive approaches</a:t>
            </a:r>
          </a:p>
          <a:p>
            <a:pPr lvl="1" eaLnBrk="1" hangingPunct="1">
              <a:lnSpc>
                <a:spcPct val="80000"/>
              </a:lnSpc>
            </a:pPr>
            <a:r>
              <a:rPr lang="en-GB" sz="900" dirty="0" smtClean="0">
                <a:latin typeface="Times New Roman" pitchFamily="18" charset="0"/>
                <a:cs typeface="Times New Roman" pitchFamily="18" charset="0"/>
              </a:rPr>
              <a:t>Program (or Article IV) « on track » is good assurance that macro policies are stability oriented</a:t>
            </a:r>
          </a:p>
          <a:p>
            <a:pPr lvl="1" eaLnBrk="1" hangingPunct="1">
              <a:lnSpc>
                <a:spcPct val="80000"/>
              </a:lnSpc>
            </a:pPr>
            <a:r>
              <a:rPr lang="en-GB" sz="900" dirty="0" smtClean="0">
                <a:latin typeface="Times New Roman" pitchFamily="18" charset="0"/>
                <a:cs typeface="Times New Roman" pitchFamily="18" charset="0"/>
              </a:rPr>
              <a:t>But independence of judgement by Commission to be preserved in both directions</a:t>
            </a:r>
          </a:p>
          <a:p>
            <a:pPr lvl="1" eaLnBrk="1" hangingPunct="1">
              <a:lnSpc>
                <a:spcPct val="80000"/>
              </a:lnSpc>
            </a:pPr>
            <a:endParaRPr lang="fr-BE" sz="900" dirty="0" smtClean="0">
              <a:latin typeface="Times New Roman" pitchFamily="18" charset="0"/>
              <a:cs typeface="Times New Roman" pitchFamily="18" charset="0"/>
            </a:endParaRPr>
          </a:p>
          <a:p>
            <a:pPr lvl="1" eaLnBrk="1" hangingPunct="1">
              <a:lnSpc>
                <a:spcPct val="80000"/>
              </a:lnSpc>
            </a:pPr>
            <a:r>
              <a:rPr lang="fr-BE" sz="900" dirty="0" smtClean="0">
                <a:latin typeface="Times New Roman" pitchFamily="18" charset="0"/>
                <a:cs typeface="Times New Roman" pitchFamily="18" charset="0"/>
              </a:rPr>
              <a:t>NB: 	</a:t>
            </a:r>
            <a:r>
              <a:rPr lang="en-US" sz="900" dirty="0" smtClean="0">
                <a:latin typeface="Times New Roman" pitchFamily="18" charset="0"/>
                <a:cs typeface="Times New Roman" pitchFamily="18" charset="0"/>
              </a:rPr>
              <a:t>In case of State Building Contract, IMF program  always necessary</a:t>
            </a:r>
          </a:p>
        </p:txBody>
      </p:sp>
      <p:sp>
        <p:nvSpPr>
          <p:cNvPr id="34820" name="Espace réservé du numéro de diapositive 3"/>
          <p:cNvSpPr>
            <a:spLocks noGrp="1"/>
          </p:cNvSpPr>
          <p:nvPr>
            <p:ph type="sldNum" sz="quarter" idx="5"/>
          </p:nvPr>
        </p:nvSpPr>
        <p:spPr>
          <a:noFill/>
          <a:ln>
            <a:miter lim="800000"/>
            <a:headEnd/>
            <a:tailEnd/>
          </a:ln>
        </p:spPr>
        <p:txBody>
          <a:bodyPr/>
          <a:lstStyle/>
          <a:p>
            <a:fld id="{3950F231-6416-4141-9EBF-99B88D80A2E1}" type="slidenum">
              <a:rPr lang="en-GB" smtClean="0"/>
              <a:pPr/>
              <a:t>24</a:t>
            </a:fld>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commentaires 2"/>
          <p:cNvSpPr>
            <a:spLocks noGrp="1"/>
          </p:cNvSpPr>
          <p:nvPr>
            <p:ph type="body" idx="1"/>
          </p:nvPr>
        </p:nvSpPr>
        <p:spPr>
          <a:noFill/>
        </p:spPr>
        <p:txBody>
          <a:bodyPr/>
          <a:lstStyle/>
          <a:p>
            <a:endParaRPr lang="fr-FR" dirty="0" smtClean="0"/>
          </a:p>
        </p:txBody>
      </p:sp>
      <p:sp>
        <p:nvSpPr>
          <p:cNvPr id="34820" name="Espace réservé du numéro de diapositive 3"/>
          <p:cNvSpPr>
            <a:spLocks noGrp="1"/>
          </p:cNvSpPr>
          <p:nvPr>
            <p:ph type="sldNum" sz="quarter" idx="5"/>
          </p:nvPr>
        </p:nvSpPr>
        <p:spPr>
          <a:noFill/>
          <a:ln>
            <a:miter lim="800000"/>
            <a:headEnd/>
            <a:tailEnd/>
          </a:ln>
        </p:spPr>
        <p:txBody>
          <a:bodyPr/>
          <a:lstStyle/>
          <a:p>
            <a:fld id="{C7137675-55E8-4A99-9B07-A6B1F6801783}" type="slidenum">
              <a:rPr lang="en-GB" smtClean="0"/>
              <a:pPr/>
              <a:t>25</a:t>
            </a:fld>
            <a:endParaRPr lang="en-GB"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p:spPr>
        <p:txBody>
          <a:bodyPr/>
          <a:lstStyle/>
          <a:p>
            <a:endParaRPr lang="fr-FR" dirty="0" smtClean="0"/>
          </a:p>
        </p:txBody>
      </p:sp>
      <p:sp>
        <p:nvSpPr>
          <p:cNvPr id="43012" name="Espace réservé du numéro de diapositive 3"/>
          <p:cNvSpPr>
            <a:spLocks noGrp="1"/>
          </p:cNvSpPr>
          <p:nvPr>
            <p:ph type="sldNum" sz="quarter" idx="5"/>
          </p:nvPr>
        </p:nvSpPr>
        <p:spPr>
          <a:noFill/>
          <a:ln>
            <a:miter lim="800000"/>
            <a:headEnd/>
            <a:tailEnd/>
          </a:ln>
        </p:spPr>
        <p:txBody>
          <a:bodyPr/>
          <a:lstStyle/>
          <a:p>
            <a:fld id="{94292143-F379-40E1-AE45-5A4BDB9B905B}" type="slidenum">
              <a:rPr lang="en-GB" smtClean="0"/>
              <a:pPr/>
              <a:t>26</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6ABDA7FA-30AA-4F08-BCC9-5CE35AB9F212}" type="slidenum">
              <a:rPr lang="en-GB" smtClean="0"/>
              <a:pPr/>
              <a:t>3</a:t>
            </a:fld>
            <a:endParaRPr lang="en-GB"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None/>
            </a:pPr>
            <a:r>
              <a:rPr lang="fr-BE" sz="90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stability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a </a:t>
            </a:r>
            <a:r>
              <a:rPr lang="fr-BE" sz="900" baseline="0" dirty="0" err="1" smtClean="0">
                <a:latin typeface="Times New Roman" pitchFamily="18" charset="0"/>
                <a:cs typeface="Times New Roman" pitchFamily="18" charset="0"/>
              </a:rPr>
              <a:t>preriquisite</a:t>
            </a:r>
            <a:r>
              <a:rPr lang="fr-BE" sz="900" baseline="0" dirty="0" smtClean="0">
                <a:latin typeface="Times New Roman" pitchFamily="18" charset="0"/>
                <a:cs typeface="Times New Roman" pitchFamily="18" charset="0"/>
              </a:rPr>
              <a:t> for </a:t>
            </a:r>
            <a:r>
              <a:rPr lang="fr-BE" sz="900" baseline="0" dirty="0" err="1" smtClean="0">
                <a:latin typeface="Times New Roman" pitchFamily="18" charset="0"/>
                <a:cs typeface="Times New Roman" pitchFamily="18" charset="0"/>
              </a:rPr>
              <a:t>any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development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policy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because</a:t>
            </a:r>
            <a:r>
              <a:rPr lang="fr-BE" sz="900" baseline="0" dirty="0" smtClean="0">
                <a:latin typeface="Times New Roman" pitchFamily="18" charset="0"/>
                <a:cs typeface="Times New Roman" pitchFamily="18" charset="0"/>
              </a:rPr>
              <a:t> in case of rupture of the major </a:t>
            </a:r>
            <a:r>
              <a:rPr lang="fr-BE" sz="900" baseline="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balances (for instance </a:t>
            </a:r>
            <a:r>
              <a:rPr lang="fr-BE" sz="900" baseline="0" dirty="0" err="1" smtClean="0">
                <a:latin typeface="Times New Roman" pitchFamily="18" charset="0"/>
                <a:cs typeface="Times New Roman" pitchFamily="18" charset="0"/>
              </a:rPr>
              <a:t>impossibility</a:t>
            </a:r>
            <a:r>
              <a:rPr lang="fr-BE" sz="900" baseline="0" dirty="0" smtClean="0">
                <a:latin typeface="Times New Roman" pitchFamily="18" charset="0"/>
                <a:cs typeface="Times New Roman" pitchFamily="18" charset="0"/>
              </a:rPr>
              <a:t> to finance the </a:t>
            </a:r>
            <a:r>
              <a:rPr lang="fr-BE" sz="900" baseline="0" dirty="0" err="1" smtClean="0">
                <a:latin typeface="Times New Roman" pitchFamily="18" charset="0"/>
                <a:cs typeface="Times New Roman" pitchFamily="18" charset="0"/>
              </a:rPr>
              <a:t>deficits</a:t>
            </a:r>
            <a:r>
              <a:rPr lang="fr-BE" sz="900" baseline="0" dirty="0" smtClean="0">
                <a:latin typeface="Times New Roman" pitchFamily="18" charset="0"/>
                <a:cs typeface="Times New Roman" pitchFamily="18" charset="0"/>
              </a:rPr>
              <a:t>, or </a:t>
            </a:r>
            <a:r>
              <a:rPr lang="fr-BE" sz="900" baseline="0" dirty="0" err="1" smtClean="0">
                <a:latin typeface="Times New Roman" pitchFamily="18" charset="0"/>
                <a:cs typeface="Times New Roman" pitchFamily="18" charset="0"/>
              </a:rPr>
              <a:t>unsustainability</a:t>
            </a:r>
            <a:r>
              <a:rPr lang="fr-BE" sz="900" baseline="0" dirty="0" smtClean="0">
                <a:latin typeface="Times New Roman" pitchFamily="18" charset="0"/>
                <a:cs typeface="Times New Roman" pitchFamily="18" charset="0"/>
              </a:rPr>
              <a:t> of the deb) the </a:t>
            </a:r>
            <a:r>
              <a:rPr lang="fr-BE" sz="900" baseline="0" dirty="0" err="1" smtClean="0">
                <a:latin typeface="Times New Roman" pitchFamily="18" charset="0"/>
                <a:cs typeface="Times New Roman" pitchFamily="18" charset="0"/>
              </a:rPr>
              <a:t>shocks</a:t>
            </a:r>
            <a:r>
              <a:rPr lang="fr-BE" sz="900" baseline="0" dirty="0" smtClean="0">
                <a:latin typeface="Times New Roman" pitchFamily="18" charset="0"/>
                <a:cs typeface="Times New Roman" pitchFamily="18" charset="0"/>
              </a:rPr>
              <a:t> to the </a:t>
            </a:r>
            <a:r>
              <a:rPr lang="fr-BE" sz="900" baseline="0" dirty="0" err="1" smtClean="0">
                <a:latin typeface="Times New Roman" pitchFamily="18" charset="0"/>
                <a:cs typeface="Times New Roman" pitchFamily="18" charset="0"/>
              </a:rPr>
              <a:t>economy</a:t>
            </a:r>
            <a:r>
              <a:rPr lang="fr-BE" sz="900" baseline="0" dirty="0" smtClean="0">
                <a:latin typeface="Times New Roman" pitchFamily="18" charset="0"/>
                <a:cs typeface="Times New Roman" pitchFamily="18" charset="0"/>
              </a:rPr>
              <a:t> are </a:t>
            </a:r>
            <a:r>
              <a:rPr lang="fr-BE" sz="900" baseline="0" dirty="0" err="1" smtClean="0">
                <a:latin typeface="Times New Roman" pitchFamily="18" charset="0"/>
                <a:cs typeface="Times New Roman" pitchFamily="18" charset="0"/>
              </a:rPr>
              <a:t>such</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that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resources</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cannot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allocated</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efficiently</a:t>
            </a:r>
            <a:r>
              <a:rPr lang="fr-BE" sz="900" baseline="0" dirty="0" smtClean="0">
                <a:latin typeface="Times New Roman" pitchFamily="18" charset="0"/>
                <a:cs typeface="Times New Roman" pitchFamily="18" charset="0"/>
              </a:rPr>
              <a:t> to </a:t>
            </a:r>
            <a:r>
              <a:rPr lang="fr-BE" sz="900" baseline="0" dirty="0" err="1" smtClean="0">
                <a:latin typeface="Times New Roman" pitchFamily="18" charset="0"/>
                <a:cs typeface="Times New Roman" pitchFamily="18" charset="0"/>
              </a:rPr>
              <a:t>growth</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poverty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reduction</a:t>
            </a:r>
            <a:r>
              <a:rPr lang="fr-BE" sz="900" baseline="0" dirty="0" smtClean="0">
                <a:latin typeface="Times New Roman" pitchFamily="18" charset="0"/>
                <a:cs typeface="Times New Roman" pitchFamily="18" charset="0"/>
              </a:rPr>
              <a:t> objectives; in </a:t>
            </a:r>
            <a:r>
              <a:rPr lang="fr-BE" sz="900" baseline="0" dirty="0" err="1" smtClean="0">
                <a:latin typeface="Times New Roman" pitchFamily="18" charset="0"/>
                <a:cs typeface="Times New Roman" pitchFamily="18" charset="0"/>
              </a:rPr>
              <a:t>view</a:t>
            </a:r>
            <a:r>
              <a:rPr lang="fr-BE" sz="900" baseline="0" dirty="0" smtClean="0">
                <a:latin typeface="Times New Roman" pitchFamily="18" charset="0"/>
                <a:cs typeface="Times New Roman" pitchFamily="18" charset="0"/>
              </a:rPr>
              <a:t> of the </a:t>
            </a:r>
            <a:r>
              <a:rPr lang="fr-BE" sz="900" baseline="0" dirty="0" err="1" smtClean="0">
                <a:latin typeface="Times New Roman" pitchFamily="18" charset="0"/>
                <a:cs typeface="Times New Roman" pitchFamily="18" charset="0"/>
              </a:rPr>
              <a:t>prevailing</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uncertainty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private</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economic</a:t>
            </a:r>
            <a:r>
              <a:rPr lang="fr-BE" sz="900" baseline="0" dirty="0" smtClean="0">
                <a:latin typeface="Times New Roman" pitchFamily="18" charset="0"/>
                <a:cs typeface="Times New Roman" pitchFamily="18" charset="0"/>
              </a:rPr>
              <a:t> agents (</a:t>
            </a:r>
            <a:r>
              <a:rPr lang="fr-BE" sz="900" baseline="0" dirty="0" err="1" smtClean="0">
                <a:latin typeface="Times New Roman" pitchFamily="18" charset="0"/>
                <a:cs typeface="Times New Roman" pitchFamily="18" charset="0"/>
              </a:rPr>
              <a:t>enterprises</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consumers</a:t>
            </a:r>
            <a:r>
              <a:rPr lang="fr-BE" sz="900" baseline="0" dirty="0" smtClean="0">
                <a:latin typeface="Times New Roman" pitchFamily="18" charset="0"/>
                <a:cs typeface="Times New Roman" pitchFamily="18" charset="0"/>
              </a:rPr>
              <a:t>) are </a:t>
            </a:r>
            <a:r>
              <a:rPr lang="fr-BE" sz="900" baseline="0" dirty="0" err="1" smtClean="0">
                <a:latin typeface="Times New Roman" pitchFamily="18" charset="0"/>
                <a:cs typeface="Times New Roman" pitchFamily="18" charset="0"/>
              </a:rPr>
              <a:t>either</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deprived</a:t>
            </a:r>
            <a:r>
              <a:rPr lang="fr-BE" sz="900" baseline="0" dirty="0" smtClean="0">
                <a:latin typeface="Times New Roman" pitchFamily="18" charset="0"/>
                <a:cs typeface="Times New Roman" pitchFamily="18" charset="0"/>
              </a:rPr>
              <a:t> of </a:t>
            </a:r>
            <a:r>
              <a:rPr lang="fr-BE" sz="900" baseline="0" dirty="0" err="1" smtClean="0">
                <a:latin typeface="Times New Roman" pitchFamily="18" charset="0"/>
                <a:cs typeface="Times New Roman" pitchFamily="18" charset="0"/>
              </a:rPr>
              <a:t>their</a:t>
            </a:r>
            <a:r>
              <a:rPr lang="fr-BE" sz="900" baseline="0" dirty="0" smtClean="0">
                <a:latin typeface="Times New Roman" pitchFamily="18" charset="0"/>
                <a:cs typeface="Times New Roman" pitchFamily="18" charset="0"/>
              </a:rPr>
              <a:t> ressources (</a:t>
            </a:r>
            <a:r>
              <a:rPr lang="fr-BE" sz="900" baseline="0" dirty="0" err="1" smtClean="0">
                <a:latin typeface="Times New Roman" pitchFamily="18" charset="0"/>
                <a:cs typeface="Times New Roman" pitchFamily="18" charset="0"/>
              </a:rPr>
              <a:t>e.g</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pensioneers</a:t>
            </a:r>
            <a:r>
              <a:rPr lang="fr-BE" sz="900" baseline="0" dirty="0" smtClean="0">
                <a:latin typeface="Times New Roman" pitchFamily="18" charset="0"/>
                <a:cs typeface="Times New Roman" pitchFamily="18" charset="0"/>
              </a:rPr>
              <a:t> in case of </a:t>
            </a:r>
            <a:r>
              <a:rPr lang="fr-BE" sz="900" baseline="0" dirty="0" err="1" smtClean="0">
                <a:latin typeface="Times New Roman" pitchFamily="18" charset="0"/>
                <a:cs typeface="Times New Roman" pitchFamily="18" charset="0"/>
              </a:rPr>
              <a:t>high</a:t>
            </a:r>
            <a:r>
              <a:rPr lang="fr-BE" sz="900" baseline="0" dirty="0" smtClean="0">
                <a:latin typeface="Times New Roman" pitchFamily="18" charset="0"/>
                <a:cs typeface="Times New Roman" pitchFamily="18" charset="0"/>
              </a:rPr>
              <a:t> inflation) or </a:t>
            </a:r>
            <a:r>
              <a:rPr lang="fr-BE" sz="900" baseline="0" dirty="0" err="1" smtClean="0">
                <a:latin typeface="Times New Roman" pitchFamily="18" charset="0"/>
                <a:cs typeface="Times New Roman" pitchFamily="18" charset="0"/>
              </a:rPr>
              <a:t>will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try</a:t>
            </a:r>
            <a:r>
              <a:rPr lang="fr-BE" sz="900" baseline="0" dirty="0" smtClean="0">
                <a:latin typeface="Times New Roman" pitchFamily="18" charset="0"/>
                <a:cs typeface="Times New Roman" pitchFamily="18" charset="0"/>
              </a:rPr>
              <a:t> to </a:t>
            </a:r>
            <a:r>
              <a:rPr lang="fr-BE" sz="900" baseline="0" dirty="0" err="1" smtClean="0">
                <a:latin typeface="Times New Roman" pitchFamily="18" charset="0"/>
                <a:cs typeface="Times New Roman" pitchFamily="18" charset="0"/>
              </a:rPr>
              <a:t>send</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their</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financial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assets</a:t>
            </a:r>
            <a:r>
              <a:rPr lang="fr-BE" sz="900" baseline="0" dirty="0" smtClean="0">
                <a:latin typeface="Times New Roman" pitchFamily="18" charset="0"/>
                <a:cs typeface="Times New Roman" pitchFamily="18" charset="0"/>
              </a:rPr>
              <a:t> (if </a:t>
            </a:r>
            <a:r>
              <a:rPr lang="fr-BE" sz="900" baseline="0" dirty="0" err="1" smtClean="0">
                <a:latin typeface="Times New Roman" pitchFamily="18" charset="0"/>
                <a:cs typeface="Times New Roman" pitchFamily="18" charset="0"/>
              </a:rPr>
              <a:t>they</a:t>
            </a:r>
            <a:r>
              <a:rPr lang="fr-BE" sz="900" baseline="0" dirty="0" smtClean="0">
                <a:latin typeface="Times New Roman" pitchFamily="18" charset="0"/>
                <a:cs typeface="Times New Roman" pitchFamily="18" charset="0"/>
              </a:rPr>
              <a:t> have </a:t>
            </a:r>
            <a:r>
              <a:rPr lang="fr-BE" sz="900" baseline="0" dirty="0" err="1" smtClean="0">
                <a:latin typeface="Times New Roman" pitchFamily="18" charset="0"/>
                <a:cs typeface="Times New Roman" pitchFamily="18" charset="0"/>
              </a:rPr>
              <a:t>any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abroad</a:t>
            </a:r>
            <a:r>
              <a:rPr lang="fr-BE" sz="900" baseline="0" dirty="0" smtClean="0">
                <a:latin typeface="Times New Roman" pitchFamily="18" charset="0"/>
                <a:cs typeface="Times New Roman" pitchFamily="18" charset="0"/>
              </a:rPr>
              <a:t>.</a:t>
            </a:r>
          </a:p>
          <a:p>
            <a:pPr marL="171450" indent="-171450">
              <a:buFontTx/>
              <a:buNone/>
            </a:pPr>
            <a:endParaRPr lang="fr-BE" sz="900" baseline="0" dirty="0" smtClean="0">
              <a:latin typeface="Times New Roman" pitchFamily="18" charset="0"/>
              <a:cs typeface="Times New Roman" pitchFamily="18" charset="0"/>
            </a:endParaRPr>
          </a:p>
          <a:p>
            <a:pPr marL="171450" indent="-171450">
              <a:buFontTx/>
              <a:buNone/>
            </a:pPr>
            <a:r>
              <a:rPr lang="fr-BE" sz="900" baseline="0" dirty="0" smtClean="0">
                <a:latin typeface="Times New Roman" pitchFamily="18" charset="0"/>
                <a:cs typeface="Times New Roman" pitchFamily="18" charset="0"/>
              </a:rPr>
              <a:t>Most important for BS </a:t>
            </a:r>
            <a:r>
              <a:rPr lang="fr-BE" sz="900" baseline="0" dirty="0" err="1" smtClean="0">
                <a:latin typeface="Times New Roman" pitchFamily="18" charset="0"/>
                <a:cs typeface="Times New Roman" pitchFamily="18" charset="0"/>
              </a:rPr>
              <a:t>is</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fact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that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when</a:t>
            </a:r>
            <a:r>
              <a:rPr lang="fr-BE" sz="900" baseline="0" dirty="0" smtClean="0">
                <a:latin typeface="Times New Roman" pitchFamily="18" charset="0"/>
                <a:cs typeface="Times New Roman" pitchFamily="18" charset="0"/>
              </a:rPr>
              <a:t> the </a:t>
            </a:r>
            <a:r>
              <a:rPr lang="fr-BE" sz="900" baseline="0" dirty="0" err="1" smtClean="0">
                <a:latin typeface="Times New Roman" pitchFamily="18" charset="0"/>
                <a:cs typeface="Times New Roman" pitchFamily="18" charset="0"/>
              </a:rPr>
              <a:t>macroeconomic</a:t>
            </a:r>
            <a:r>
              <a:rPr lang="fr-BE" sz="900" baseline="0" dirty="0" smtClean="0">
                <a:latin typeface="Times New Roman" pitchFamily="18" charset="0"/>
                <a:cs typeface="Times New Roman" pitchFamily="18" charset="0"/>
              </a:rPr>
              <a:t> balances are </a:t>
            </a:r>
            <a:r>
              <a:rPr lang="fr-BE" sz="900" baseline="0" dirty="0" err="1" smtClean="0">
                <a:latin typeface="Times New Roman" pitchFamily="18" charset="0"/>
                <a:cs typeface="Times New Roman" pitchFamily="18" charset="0"/>
              </a:rPr>
              <a:t>disrupted</a:t>
            </a:r>
            <a:r>
              <a:rPr lang="fr-BE" sz="900" baseline="0" dirty="0" smtClean="0">
                <a:latin typeface="Times New Roman" pitchFamily="18" charset="0"/>
                <a:cs typeface="Times New Roman" pitchFamily="18" charset="0"/>
              </a:rPr>
              <a:t> the normal use of the budget to </a:t>
            </a:r>
            <a:r>
              <a:rPr lang="fr-BE" sz="900" baseline="0" dirty="0" err="1" smtClean="0">
                <a:latin typeface="Times New Roman" pitchFamily="18" charset="0"/>
                <a:cs typeface="Times New Roman" pitchFamily="18" charset="0"/>
              </a:rPr>
              <a:t>implement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policies</a:t>
            </a:r>
            <a:r>
              <a:rPr lang="fr-BE" sz="900" baseline="0" dirty="0" smtClean="0">
                <a:latin typeface="Times New Roman" pitchFamily="18" charset="0"/>
                <a:cs typeface="Times New Roman" pitchFamily="18" charset="0"/>
              </a:rPr>
              <a:t> (pro </a:t>
            </a:r>
            <a:r>
              <a:rPr lang="fr-BE" sz="900" baseline="0" dirty="0" err="1" smtClean="0">
                <a:latin typeface="Times New Roman" pitchFamily="18" charset="0"/>
                <a:cs typeface="Times New Roman" pitchFamily="18" charset="0"/>
              </a:rPr>
              <a:t>poor</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other</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decided</a:t>
            </a:r>
            <a:r>
              <a:rPr lang="fr-BE" sz="900" baseline="0" dirty="0" smtClean="0">
                <a:latin typeface="Times New Roman" pitchFamily="18" charset="0"/>
                <a:cs typeface="Times New Roman" pitchFamily="18" charset="0"/>
              </a:rPr>
              <a:t> by the </a:t>
            </a:r>
            <a:r>
              <a:rPr lang="fr-BE" sz="900" baseline="0" dirty="0" err="1" smtClean="0">
                <a:latin typeface="Times New Roman" pitchFamily="18" charset="0"/>
                <a:cs typeface="Times New Roman" pitchFamily="18" charset="0"/>
              </a:rPr>
              <a:t>legislature</a:t>
            </a:r>
            <a:r>
              <a:rPr lang="fr-BE" sz="900" baseline="0" dirty="0" smtClean="0">
                <a:latin typeface="Times New Roman" pitchFamily="18" charset="0"/>
                <a:cs typeface="Times New Roman" pitchFamily="18" charset="0"/>
              </a:rPr>
              <a:t> and </a:t>
            </a:r>
            <a:r>
              <a:rPr lang="fr-BE" sz="900" baseline="0" dirty="0" err="1" smtClean="0">
                <a:latin typeface="Times New Roman" pitchFamily="18" charset="0"/>
                <a:cs typeface="Times New Roman" pitchFamily="18" charset="0"/>
              </a:rPr>
              <a:t>planned</a:t>
            </a:r>
            <a:r>
              <a:rPr lang="fr-BE" sz="900" baseline="0" dirty="0" smtClean="0">
                <a:latin typeface="Times New Roman" pitchFamily="18" charset="0"/>
                <a:cs typeface="Times New Roman" pitchFamily="18" charset="0"/>
              </a:rPr>
              <a:t> by the </a:t>
            </a:r>
            <a:r>
              <a:rPr lang="fr-BE" sz="900" baseline="0" dirty="0" err="1" smtClean="0">
                <a:latin typeface="Times New Roman" pitchFamily="18" charset="0"/>
                <a:cs typeface="Times New Roman" pitchFamily="18" charset="0"/>
              </a:rPr>
              <a:t>government</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becomes</a:t>
            </a:r>
            <a:r>
              <a:rPr lang="fr-BE" sz="900" baseline="0" dirty="0" smtClean="0">
                <a:latin typeface="Times New Roman" pitchFamily="18" charset="0"/>
                <a:cs typeface="Times New Roman" pitchFamily="18" charset="0"/>
              </a:rPr>
              <a:t> impossible as </a:t>
            </a:r>
            <a:r>
              <a:rPr lang="fr-BE" sz="900" baseline="0" dirty="0" err="1" smtClean="0">
                <a:latin typeface="Times New Roman" pitchFamily="18" charset="0"/>
                <a:cs typeface="Times New Roman" pitchFamily="18" charset="0"/>
              </a:rPr>
              <a:t>crisis</a:t>
            </a:r>
            <a:r>
              <a:rPr lang="fr-BE" sz="900" baseline="0" dirty="0" smtClean="0">
                <a:latin typeface="Times New Roman" pitchFamily="18" charset="0"/>
                <a:cs typeface="Times New Roman" pitchFamily="18" charset="0"/>
              </a:rPr>
              <a:t> management </a:t>
            </a:r>
            <a:r>
              <a:rPr lang="fr-BE" sz="900" baseline="0" dirty="0" err="1" smtClean="0">
                <a:latin typeface="Times New Roman" pitchFamily="18" charset="0"/>
                <a:cs typeface="Times New Roman" pitchFamily="18" charset="0"/>
              </a:rPr>
              <a:t>may</a:t>
            </a:r>
            <a:r>
              <a:rPr lang="fr-BE" sz="900" baseline="0" dirty="0" smtClean="0">
                <a:latin typeface="Times New Roman" pitchFamily="18" charset="0"/>
                <a:cs typeface="Times New Roman" pitchFamily="18" charset="0"/>
              </a:rPr>
              <a:t> impose </a:t>
            </a:r>
            <a:r>
              <a:rPr lang="fr-BE" sz="900" baseline="0" dirty="0" err="1" smtClean="0">
                <a:latin typeface="Times New Roman" pitchFamily="18" charset="0"/>
                <a:cs typeface="Times New Roman" pitchFamily="18" charset="0"/>
              </a:rPr>
              <a:t>budgetary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cuts</a:t>
            </a:r>
            <a:r>
              <a:rPr lang="fr-BE" sz="900" baseline="0" dirty="0" smtClean="0">
                <a:latin typeface="Times New Roman" pitchFamily="18" charset="0"/>
                <a:cs typeface="Times New Roman" pitchFamily="18" charset="0"/>
              </a:rPr>
              <a:t> and cash </a:t>
            </a:r>
            <a:r>
              <a:rPr lang="fr-BE" sz="900" baseline="0" dirty="0" err="1" smtClean="0">
                <a:latin typeface="Times New Roman" pitchFamily="18" charset="0"/>
                <a:cs typeface="Times New Roman" pitchFamily="18" charset="0"/>
              </a:rPr>
              <a:t>budgeting</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which</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will</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completely</a:t>
            </a:r>
            <a:r>
              <a:rPr lang="fr-BE" sz="900" baseline="0" dirty="0" smtClean="0">
                <a:latin typeface="Times New Roman" pitchFamily="18" charset="0"/>
                <a:cs typeface="Times New Roman" pitchFamily="18" charset="0"/>
              </a:rPr>
              <a:t> offset the normal </a:t>
            </a:r>
            <a:r>
              <a:rPr lang="fr-BE" sz="900" baseline="0" dirty="0" err="1" smtClean="0">
                <a:latin typeface="Times New Roman" pitchFamily="18" charset="0"/>
                <a:cs typeface="Times New Roman" pitchFamily="18" charset="0"/>
              </a:rPr>
              <a:t>budgetary</a:t>
            </a:r>
            <a:r>
              <a:rPr lang="fr-BE" sz="900" baseline="0" dirty="0" smtClean="0">
                <a:latin typeface="Times New Roman" pitchFamily="18" charset="0"/>
                <a:cs typeface="Times New Roman" pitchFamily="18" charset="0"/>
              </a:rPr>
              <a:t> </a:t>
            </a:r>
            <a:r>
              <a:rPr lang="fr-BE" sz="900" baseline="0" dirty="0" err="1" smtClean="0">
                <a:latin typeface="Times New Roman" pitchFamily="18" charset="0"/>
                <a:cs typeface="Times New Roman" pitchFamily="18" charset="0"/>
              </a:rPr>
              <a:t>process</a:t>
            </a:r>
            <a:r>
              <a:rPr lang="fr-BE" sz="900" baseline="0" dirty="0" smtClean="0">
                <a:latin typeface="Times New Roman" pitchFamily="18" charset="0"/>
                <a:cs typeface="Times New Roman" pitchFamily="18" charset="0"/>
              </a:rPr>
              <a:t>.</a:t>
            </a:r>
          </a:p>
          <a:p>
            <a:pPr marL="171450" indent="-171450">
              <a:buFontTx/>
              <a:buNone/>
            </a:pPr>
            <a:endParaRPr lang="fr-BE" sz="900" baseline="0" dirty="0" smtClean="0"/>
          </a:p>
          <a:p>
            <a:pPr marL="171450" indent="-171450">
              <a:buFontTx/>
              <a:buNone/>
            </a:pPr>
            <a:endParaRPr lang="fr-BE" sz="900" dirty="0" smtClean="0"/>
          </a:p>
        </p:txBody>
      </p:sp>
      <p:sp>
        <p:nvSpPr>
          <p:cNvPr id="4" name="Slide Number Placeholder 3"/>
          <p:cNvSpPr>
            <a:spLocks noGrp="1"/>
          </p:cNvSpPr>
          <p:nvPr>
            <p:ph type="sldNum" sz="quarter" idx="10"/>
          </p:nvPr>
        </p:nvSpPr>
        <p:spPr/>
        <p:txBody>
          <a:bodyPr/>
          <a:lstStyle/>
          <a:p>
            <a:pPr>
              <a:defRPr/>
            </a:pPr>
            <a:fld id="{DC40EC65-20ED-4040-AD77-C2CF3CFB0BAE}" type="slidenum">
              <a:rPr lang="en-GB" smtClean="0"/>
              <a:pPr>
                <a:defRPr/>
              </a:pPr>
              <a:t>4</a:t>
            </a:fld>
            <a:endParaRPr lang="en-GB"/>
          </a:p>
        </p:txBody>
      </p:sp>
    </p:spTree>
    <p:extLst>
      <p:ext uri="{BB962C8B-B14F-4D97-AF65-F5344CB8AC3E}">
        <p14:creationId xmlns:p14="http://schemas.microsoft.com/office/powerpoint/2010/main" xmlns="" val="1028648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6ABDA7FA-30AA-4F08-BCC9-5CE35AB9F212}" type="slidenum">
              <a:rPr lang="en-GB" smtClean="0"/>
              <a:pPr/>
              <a:t>5</a:t>
            </a:fld>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DC40EC65-20ED-4040-AD77-C2CF3CFB0BAE}"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err="1" smtClean="0"/>
              <a:t>Possibility</a:t>
            </a:r>
            <a:r>
              <a:rPr lang="fr-BE" dirty="0" smtClean="0"/>
              <a:t> </a:t>
            </a:r>
            <a:r>
              <a:rPr lang="fr-BE" baseline="0" dirty="0" smtClean="0"/>
              <a:t> </a:t>
            </a:r>
            <a:r>
              <a:rPr lang="fr-BE" baseline="0" dirty="0" err="1" smtClean="0"/>
              <a:t>here</a:t>
            </a:r>
            <a:r>
              <a:rPr lang="fr-BE" baseline="0" dirty="0" smtClean="0"/>
              <a:t> to have a short </a:t>
            </a:r>
            <a:r>
              <a:rPr lang="fr-BE" baseline="0" dirty="0" err="1" smtClean="0"/>
              <a:t>exercise</a:t>
            </a:r>
            <a:r>
              <a:rPr lang="fr-BE" baseline="0" dirty="0" smtClean="0"/>
              <a:t>:</a:t>
            </a:r>
          </a:p>
          <a:p>
            <a:r>
              <a:rPr lang="fr-BE" baseline="0" dirty="0" err="1" smtClean="0"/>
              <a:t>Ask</a:t>
            </a:r>
            <a:r>
              <a:rPr lang="fr-BE" baseline="0" dirty="0" smtClean="0"/>
              <a:t> the participants to </a:t>
            </a:r>
            <a:r>
              <a:rPr lang="fr-BE" baseline="0" dirty="0" err="1" smtClean="0"/>
              <a:t>enumerate</a:t>
            </a:r>
            <a:r>
              <a:rPr lang="fr-BE" baseline="0" dirty="0" smtClean="0"/>
              <a:t> the source of </a:t>
            </a:r>
            <a:r>
              <a:rPr lang="fr-BE" baseline="0" dirty="0" err="1" smtClean="0"/>
              <a:t>domestic</a:t>
            </a:r>
            <a:r>
              <a:rPr lang="fr-BE" baseline="0" dirty="0" smtClean="0"/>
              <a:t> revenue </a:t>
            </a:r>
            <a:r>
              <a:rPr lang="fr-BE" baseline="0" dirty="0" err="1" smtClean="0"/>
              <a:t>they</a:t>
            </a:r>
            <a:r>
              <a:rPr lang="fr-BE" baseline="0" dirty="0" smtClean="0"/>
              <a:t> know and to </a:t>
            </a:r>
            <a:r>
              <a:rPr lang="fr-BE" baseline="0" dirty="0" err="1" smtClean="0"/>
              <a:t>indicate</a:t>
            </a:r>
            <a:r>
              <a:rPr lang="fr-BE" baseline="0" dirty="0" smtClean="0"/>
              <a:t> in </a:t>
            </a:r>
            <a:r>
              <a:rPr lang="fr-BE" baseline="0" dirty="0" err="1" smtClean="0"/>
              <a:t>which</a:t>
            </a:r>
            <a:r>
              <a:rPr lang="fr-BE" baseline="0" dirty="0" smtClean="0"/>
              <a:t> of the </a:t>
            </a:r>
            <a:r>
              <a:rPr lang="fr-BE" baseline="0" dirty="0" err="1" smtClean="0"/>
              <a:t>following</a:t>
            </a:r>
            <a:r>
              <a:rPr lang="fr-BE" baseline="0" dirty="0" smtClean="0"/>
              <a:t> </a:t>
            </a:r>
            <a:r>
              <a:rPr lang="fr-BE" baseline="0" dirty="0" err="1" smtClean="0"/>
              <a:t>categories</a:t>
            </a:r>
            <a:r>
              <a:rPr lang="fr-BE" baseline="0" dirty="0" smtClean="0"/>
              <a:t> </a:t>
            </a:r>
            <a:r>
              <a:rPr lang="fr-BE" baseline="0" dirty="0" err="1" smtClean="0"/>
              <a:t>they</a:t>
            </a:r>
            <a:r>
              <a:rPr lang="fr-BE" baseline="0" dirty="0" smtClean="0"/>
              <a:t> </a:t>
            </a:r>
            <a:r>
              <a:rPr lang="fr-BE" baseline="0" dirty="0" err="1" smtClean="0"/>
              <a:t>would</a:t>
            </a:r>
            <a:r>
              <a:rPr lang="fr-BE" baseline="0" dirty="0" smtClean="0"/>
              <a:t> </a:t>
            </a:r>
            <a:r>
              <a:rPr lang="fr-BE" baseline="0" dirty="0" err="1" smtClean="0"/>
              <a:t>classify</a:t>
            </a:r>
            <a:r>
              <a:rPr lang="fr-BE" baseline="0" dirty="0" smtClean="0"/>
              <a:t> </a:t>
            </a:r>
            <a:r>
              <a:rPr lang="fr-BE" baseline="0" dirty="0" err="1" smtClean="0"/>
              <a:t>them</a:t>
            </a:r>
            <a:r>
              <a:rPr lang="fr-BE" baseline="0" dirty="0" smtClean="0"/>
              <a:t>:</a:t>
            </a:r>
          </a:p>
          <a:p>
            <a:pPr>
              <a:buFont typeface="Arial" pitchFamily="34" charset="0"/>
              <a:buChar char="•"/>
            </a:pPr>
            <a:r>
              <a:rPr lang="fr-BE" baseline="0" dirty="0" smtClean="0"/>
              <a:t>Direct taxes</a:t>
            </a:r>
          </a:p>
          <a:p>
            <a:pPr>
              <a:buFont typeface="Arial" pitchFamily="34" charset="0"/>
              <a:buChar char="•"/>
            </a:pPr>
            <a:r>
              <a:rPr lang="fr-BE" baseline="0" dirty="0" smtClean="0"/>
              <a:t>Indirect taxes</a:t>
            </a:r>
          </a:p>
          <a:p>
            <a:pPr>
              <a:buFont typeface="Arial" pitchFamily="34" charset="0"/>
              <a:buChar char="•"/>
            </a:pPr>
            <a:r>
              <a:rPr lang="fr-BE" baseline="0" dirty="0" smtClean="0"/>
              <a:t>Non </a:t>
            </a:r>
            <a:r>
              <a:rPr lang="fr-BE" baseline="0" dirty="0" err="1" smtClean="0"/>
              <a:t>tax</a:t>
            </a:r>
            <a:r>
              <a:rPr lang="fr-BE" baseline="0" dirty="0" smtClean="0"/>
              <a:t> revenue</a:t>
            </a:r>
          </a:p>
          <a:p>
            <a:pPr>
              <a:buFont typeface="Arial" pitchFamily="34" charset="0"/>
              <a:buNone/>
            </a:pPr>
            <a:r>
              <a:rPr lang="fr-BE" baseline="0" dirty="0" err="1" smtClean="0"/>
              <a:t>Indicate</a:t>
            </a:r>
            <a:r>
              <a:rPr lang="fr-BE" baseline="0" dirty="0" smtClean="0"/>
              <a:t> </a:t>
            </a:r>
            <a:r>
              <a:rPr lang="fr-BE" baseline="0" dirty="0" err="1" smtClean="0"/>
              <a:t>also</a:t>
            </a:r>
            <a:r>
              <a:rPr lang="fr-BE" baseline="0" dirty="0" smtClean="0"/>
              <a:t> </a:t>
            </a:r>
            <a:r>
              <a:rPr lang="fr-BE" baseline="0" dirty="0" err="1" smtClean="0"/>
              <a:t>what</a:t>
            </a:r>
            <a:r>
              <a:rPr lang="fr-BE" baseline="0" dirty="0" smtClean="0"/>
              <a:t> </a:t>
            </a:r>
            <a:r>
              <a:rPr lang="fr-BE" baseline="0" dirty="0" err="1" smtClean="0"/>
              <a:t>is</a:t>
            </a:r>
            <a:r>
              <a:rPr lang="fr-BE" baseline="0" dirty="0" smtClean="0"/>
              <a:t> the </a:t>
            </a:r>
            <a:r>
              <a:rPr lang="fr-BE" baseline="0" dirty="0" err="1" smtClean="0"/>
              <a:t>tax</a:t>
            </a:r>
            <a:r>
              <a:rPr lang="fr-BE" baseline="0" dirty="0" smtClean="0"/>
              <a:t> basis.</a:t>
            </a:r>
          </a:p>
        </p:txBody>
      </p:sp>
      <p:sp>
        <p:nvSpPr>
          <p:cNvPr id="4" name="Slide Number Placeholder 3"/>
          <p:cNvSpPr>
            <a:spLocks noGrp="1"/>
          </p:cNvSpPr>
          <p:nvPr>
            <p:ph type="sldNum" sz="quarter" idx="10"/>
          </p:nvPr>
        </p:nvSpPr>
        <p:spPr/>
        <p:txBody>
          <a:bodyPr/>
          <a:lstStyle/>
          <a:p>
            <a:pPr>
              <a:defRPr/>
            </a:pPr>
            <a:fld id="{4A7DA953-747D-4E5B-8297-B015E18CDBF7}" type="slidenum">
              <a:rPr lang="en-GB" smtClean="0"/>
              <a:pPr>
                <a:defRPr/>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BE" dirty="0" smtClean="0"/>
              <a:t>Mention the </a:t>
            </a:r>
            <a:r>
              <a:rPr lang="en-GB" dirty="0" smtClean="0"/>
              <a:t>EITI = Extractive Industries Transparency Initiative. = independent verification (by auditors) and full publication of company payments to the Government, and of the payments actually received by the Governments from those extractive industries.  </a:t>
            </a:r>
          </a:p>
          <a:p>
            <a:pPr marL="0" marR="0" indent="0" algn="l" defTabSz="914400" rtl="0" eaLnBrk="0" fontAlgn="base" latinLnBrk="0" hangingPunct="0">
              <a:lnSpc>
                <a:spcPct val="100000"/>
              </a:lnSpc>
              <a:spcBef>
                <a:spcPct val="30000"/>
              </a:spcBef>
              <a:spcAft>
                <a:spcPct val="0"/>
              </a:spcAft>
              <a:buClrTx/>
              <a:buSzTx/>
              <a:buFontTx/>
              <a:buNone/>
              <a:tabLst/>
              <a:defRPr/>
            </a:pPr>
            <a:r>
              <a:rPr lang="fr-BE" dirty="0" smtClean="0"/>
              <a:t>EITI</a:t>
            </a:r>
            <a:r>
              <a:rPr lang="fr-BE" baseline="0" dirty="0" smtClean="0"/>
              <a:t> </a:t>
            </a:r>
            <a:r>
              <a:rPr lang="fr-BE" baseline="0" dirty="0" err="1" smtClean="0"/>
              <a:t>focuses</a:t>
            </a:r>
            <a:r>
              <a:rPr lang="fr-BE" baseline="0" dirty="0" smtClean="0"/>
              <a:t> more on public finance management </a:t>
            </a:r>
            <a:r>
              <a:rPr lang="fr-BE" baseline="0" dirty="0" err="1" smtClean="0"/>
              <a:t>than</a:t>
            </a:r>
            <a:r>
              <a:rPr lang="fr-BE" baseline="0" dirty="0" smtClean="0"/>
              <a:t> of fiscal </a:t>
            </a:r>
            <a:r>
              <a:rPr lang="fr-BE" baseline="0" dirty="0" err="1" smtClean="0"/>
              <a:t>policy</a:t>
            </a:r>
            <a:r>
              <a:rPr lang="fr-BE" baseline="0" dirty="0" smtClean="0"/>
              <a:t>  aspects.</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DC40EC65-20ED-4040-AD77-C2CF3CFB0BAE}"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Espace réservé de l'image des diapositives 1"/>
          <p:cNvSpPr>
            <a:spLocks noGrp="1" noRot="1" noChangeAspect="1" noTextEdit="1"/>
          </p:cNvSpPr>
          <p:nvPr>
            <p:ph type="sldImg"/>
          </p:nvPr>
        </p:nvSpPr>
        <p:spPr>
          <a:ln/>
        </p:spPr>
      </p:sp>
      <p:sp>
        <p:nvSpPr>
          <p:cNvPr id="30723" name="Espace réservé des commentaires 2"/>
          <p:cNvSpPr>
            <a:spLocks noGrp="1"/>
          </p:cNvSpPr>
          <p:nvPr>
            <p:ph type="body" idx="1"/>
          </p:nvPr>
        </p:nvSpPr>
        <p:spPr>
          <a:noFill/>
        </p:spPr>
        <p:txBody>
          <a:bodyPr/>
          <a:lstStyle/>
          <a:p>
            <a:endParaRPr lang="fr-FR" dirty="0" smtClean="0"/>
          </a:p>
        </p:txBody>
      </p:sp>
      <p:sp>
        <p:nvSpPr>
          <p:cNvPr id="30724" name="Espace réservé du numéro de diapositive 3"/>
          <p:cNvSpPr>
            <a:spLocks noGrp="1"/>
          </p:cNvSpPr>
          <p:nvPr>
            <p:ph type="sldNum" sz="quarter" idx="5"/>
          </p:nvPr>
        </p:nvSpPr>
        <p:spPr>
          <a:noFill/>
          <a:ln>
            <a:miter lim="800000"/>
            <a:headEnd/>
            <a:tailEnd/>
          </a:ln>
        </p:spPr>
        <p:txBody>
          <a:bodyPr/>
          <a:lstStyle/>
          <a:p>
            <a:fld id="{6ABDA7FA-30AA-4F08-BCC9-5CE35AB9F212}" type="slidenum">
              <a:rPr lang="en-GB" smtClean="0"/>
              <a:pPr/>
              <a:t>9</a:t>
            </a:fld>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defRPr/>
            </a:pPr>
            <a:endParaRPr lang="en-US" sz="1800" dirty="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44E0550D-72B7-44D0-9172-C3087C84D8E4}"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CB11685C-B71C-4D16-A89C-3795F5B53A53}"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C1961EE3-8BED-432B-8066-34E03379D41F}"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D1BCFB6-AD6A-471F-B655-83AC4CE60D43}"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D240A845-D4EA-413C-8A22-4E0F2FE6F095}"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4B586EA0-15C5-48FD-A9F5-A71F6436A7B3}"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E913BC6B-B1CF-43CA-B1B1-90B2FBCF26A4}"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7CC95FF3-0A7D-4B4D-8445-96DEEFE932C2}"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97961680-231B-43F6-B549-F3A74BE439F9}"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F482C591-0D02-4045-B725-7F70ABA89646}"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D2D1AB6D-9A2A-4906-9D34-55C04591561E}"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835B377D-73D4-4FBB-A275-966C03C24785}" type="slidenum">
              <a:rPr lang="en-GB"/>
              <a:pPr>
                <a:defRPr/>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33" name="Picture 17" descr="LOGO CE_Vertical_EN_NEG_quadri_HR"/>
          <p:cNvPicPr>
            <a:picLocks noChangeAspect="1" noChangeArrowheads="1"/>
          </p:cNvPicPr>
          <p:nvPr/>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en appui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smtClean="0"/>
              <a:t>MODULE </a:t>
            </a:r>
            <a:r>
              <a:rPr lang="fr-FR" sz="2000" noProof="0" dirty="0" smtClean="0"/>
              <a:t>2</a:t>
            </a:r>
            <a:endParaRPr lang="fr-FR" sz="2000" noProof="0" dirty="0" smtClean="0"/>
          </a:p>
          <a:p>
            <a:pPr algn="ctr" eaLnBrk="1" hangingPunct="1"/>
            <a:endParaRPr lang="fr-FR" sz="2000" noProof="0" dirty="0" smtClean="0"/>
          </a:p>
          <a:p>
            <a:pPr algn="ctr" eaLnBrk="1" hangingPunct="1"/>
            <a:r>
              <a:rPr lang="fr-FR" sz="2000" noProof="0" dirty="0" smtClean="0"/>
              <a:t>Stabilité du cadre macroéconomique</a:t>
            </a:r>
          </a:p>
          <a:p>
            <a:pPr algn="ctr" eaLnBrk="1" hangingPunct="1"/>
            <a:r>
              <a:rPr lang="fr-FR" sz="2000" noProof="0" dirty="0" smtClean="0"/>
              <a:t>(critère d’éligibilité 2 </a:t>
            </a:r>
            <a:r>
              <a:rPr lang="fr-FR" sz="2000" noProof="0" dirty="0" smtClean="0"/>
              <a:t>)  </a:t>
            </a:r>
          </a:p>
          <a:p>
            <a:pPr algn="ctr" eaLnBrk="1" hangingPunct="1"/>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1411288"/>
            <a:ext cx="8229600" cy="649287"/>
          </a:xfrm>
        </p:spPr>
        <p:txBody>
          <a:bodyPr/>
          <a:lstStyle/>
          <a:p>
            <a:pPr marL="342900" indent="-342900" eaLnBrk="1" hangingPunct="1">
              <a:lnSpc>
                <a:spcPct val="130000"/>
              </a:lnSpc>
              <a:spcBef>
                <a:spcPts val="300"/>
              </a:spcBef>
              <a:spcAft>
                <a:spcPts val="300"/>
              </a:spcAft>
            </a:pPr>
            <a:r>
              <a:rPr lang="en-US" sz="2600" dirty="0" smtClean="0"/>
              <a:t>3.1 </a:t>
            </a:r>
            <a:r>
              <a:rPr lang="en-US" sz="2600" dirty="0" err="1" smtClean="0"/>
              <a:t>Démonstration</a:t>
            </a:r>
            <a:r>
              <a:rPr lang="en-US" sz="2600" dirty="0" smtClean="0"/>
              <a:t> de </a:t>
            </a:r>
            <a:r>
              <a:rPr lang="en-US" sz="2600" dirty="0" err="1" smtClean="0"/>
              <a:t>l’égibilité</a:t>
            </a:r>
            <a:endParaRPr lang="en-US" sz="2600" dirty="0" smtClean="0"/>
          </a:p>
        </p:txBody>
      </p:sp>
      <p:sp>
        <p:nvSpPr>
          <p:cNvPr id="4099" name="Rectangle 3"/>
          <p:cNvSpPr>
            <a:spLocks noGrp="1" noChangeArrowheads="1"/>
          </p:cNvSpPr>
          <p:nvPr>
            <p:ph type="body" idx="1"/>
          </p:nvPr>
        </p:nvSpPr>
        <p:spPr>
          <a:xfrm>
            <a:off x="107950" y="2060575"/>
            <a:ext cx="8928100" cy="4392613"/>
          </a:xfrm>
        </p:spPr>
        <p:txBody>
          <a:bodyPr/>
          <a:lstStyle/>
          <a:p>
            <a:pPr eaLnBrk="1" hangingPunct="1">
              <a:defRPr/>
            </a:pPr>
            <a:endParaRPr lang="en-US" sz="2000" dirty="0" smtClean="0"/>
          </a:p>
          <a:p>
            <a:pPr marL="933450" lvl="1" indent="-476250" eaLnBrk="1" hangingPunct="1">
              <a:lnSpc>
                <a:spcPct val="130000"/>
              </a:lnSpc>
              <a:spcBef>
                <a:spcPct val="0"/>
              </a:spcBef>
              <a:spcAft>
                <a:spcPts val="0"/>
              </a:spcAft>
              <a:buFont typeface="Wingdings" pitchFamily="2" charset="2"/>
              <a:buChar char="§"/>
              <a:defRPr/>
            </a:pPr>
            <a:r>
              <a:rPr lang="en-US" b="0" dirty="0" err="1" smtClean="0">
                <a:solidFill>
                  <a:schemeClr val="accent6"/>
                </a:solidFill>
              </a:rPr>
              <a:t>L’égibilité</a:t>
            </a:r>
            <a:r>
              <a:rPr lang="en-US" b="0" dirty="0" smtClean="0">
                <a:solidFill>
                  <a:schemeClr val="accent6"/>
                </a:solidFill>
              </a:rPr>
              <a:t> </a:t>
            </a:r>
            <a:r>
              <a:rPr lang="en-US" b="0" dirty="0" err="1" smtClean="0">
                <a:solidFill>
                  <a:schemeClr val="accent6"/>
                </a:solidFill>
              </a:rPr>
              <a:t>doit</a:t>
            </a:r>
            <a:r>
              <a:rPr lang="en-US" b="0" dirty="0" smtClean="0">
                <a:solidFill>
                  <a:schemeClr val="accent6"/>
                </a:solidFill>
              </a:rPr>
              <a:t> </a:t>
            </a:r>
            <a:r>
              <a:rPr lang="en-US" b="0" dirty="0" err="1" smtClean="0">
                <a:solidFill>
                  <a:schemeClr val="accent6"/>
                </a:solidFill>
              </a:rPr>
              <a:t>être</a:t>
            </a:r>
            <a:r>
              <a:rPr lang="en-US" b="0" dirty="0" smtClean="0">
                <a:solidFill>
                  <a:schemeClr val="accent6"/>
                </a:solidFill>
              </a:rPr>
              <a:t> </a:t>
            </a:r>
            <a:r>
              <a:rPr lang="en-US" b="0" dirty="0" err="1" smtClean="0">
                <a:solidFill>
                  <a:schemeClr val="accent6"/>
                </a:solidFill>
              </a:rPr>
              <a:t>établie</a:t>
            </a:r>
            <a:r>
              <a:rPr lang="en-US" b="0" dirty="0" smtClean="0">
                <a:solidFill>
                  <a:schemeClr val="accent6"/>
                </a:solidFill>
              </a:rPr>
              <a:t> </a:t>
            </a:r>
            <a:r>
              <a:rPr lang="en-US" b="0" dirty="0" err="1" smtClean="0">
                <a:solidFill>
                  <a:schemeClr val="accent6"/>
                </a:solidFill>
              </a:rPr>
              <a:t>lors</a:t>
            </a:r>
            <a:r>
              <a:rPr lang="en-US" b="0" dirty="0" smtClean="0">
                <a:solidFill>
                  <a:schemeClr val="accent6"/>
                </a:solidFill>
              </a:rPr>
              <a:t> de </a:t>
            </a:r>
            <a:r>
              <a:rPr lang="en-US" b="0" dirty="0" err="1" smtClean="0">
                <a:solidFill>
                  <a:schemeClr val="accent6"/>
                </a:solidFill>
              </a:rPr>
              <a:t>l’approbation</a:t>
            </a:r>
            <a:r>
              <a:rPr lang="en-US" b="0" dirty="0" smtClean="0">
                <a:solidFill>
                  <a:schemeClr val="accent6"/>
                </a:solidFill>
              </a:rPr>
              <a:t> du </a:t>
            </a:r>
            <a:r>
              <a:rPr lang="en-US" b="0" dirty="0" err="1" smtClean="0">
                <a:solidFill>
                  <a:schemeClr val="accent6"/>
                </a:solidFill>
              </a:rPr>
              <a:t>programme</a:t>
            </a:r>
            <a:r>
              <a:rPr lang="en-US" b="0" dirty="0" smtClean="0">
                <a:solidFill>
                  <a:schemeClr val="accent6"/>
                </a:solidFill>
              </a:rPr>
              <a:t> et </a:t>
            </a:r>
            <a:r>
              <a:rPr lang="en-US" b="0" dirty="0" smtClean="0">
                <a:solidFill>
                  <a:schemeClr val="accent6"/>
                </a:solidFill>
              </a:rPr>
              <a:t>pour le </a:t>
            </a:r>
            <a:r>
              <a:rPr lang="en-US" b="0" dirty="0" err="1" smtClean="0">
                <a:solidFill>
                  <a:schemeClr val="accent6"/>
                </a:solidFill>
              </a:rPr>
              <a:t>décaissement</a:t>
            </a:r>
            <a:r>
              <a:rPr lang="en-US" b="0" dirty="0" smtClean="0">
                <a:solidFill>
                  <a:schemeClr val="accent6"/>
                </a:solidFill>
              </a:rPr>
              <a:t> de </a:t>
            </a:r>
            <a:r>
              <a:rPr lang="en-US" b="0" dirty="0" err="1" smtClean="0">
                <a:solidFill>
                  <a:schemeClr val="accent6"/>
                </a:solidFill>
              </a:rPr>
              <a:t>chaque</a:t>
            </a:r>
            <a:r>
              <a:rPr lang="en-US" b="0" dirty="0" smtClean="0">
                <a:solidFill>
                  <a:schemeClr val="accent6"/>
                </a:solidFill>
              </a:rPr>
              <a:t> tranche</a:t>
            </a:r>
            <a:endParaRPr lang="en-US" b="0" dirty="0" smtClean="0">
              <a:solidFill>
                <a:schemeClr val="accent6"/>
              </a:solidFill>
            </a:endParaRPr>
          </a:p>
          <a:p>
            <a:pPr marL="933450" lvl="1" indent="-476250" eaLnBrk="1" hangingPunct="1">
              <a:lnSpc>
                <a:spcPct val="130000"/>
              </a:lnSpc>
              <a:spcBef>
                <a:spcPct val="0"/>
              </a:spcBef>
              <a:spcAft>
                <a:spcPts val="0"/>
              </a:spcAft>
              <a:buNone/>
              <a:defRPr/>
            </a:pPr>
            <a:endParaRPr lang="en-US"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b="0" dirty="0" smtClean="0">
                <a:solidFill>
                  <a:schemeClr val="accent6"/>
                </a:solidFill>
              </a:rPr>
              <a:t>La </a:t>
            </a:r>
            <a:r>
              <a:rPr lang="en-US" b="0" dirty="0" err="1" smtClean="0">
                <a:solidFill>
                  <a:schemeClr val="accent6"/>
                </a:solidFill>
              </a:rPr>
              <a:t>même</a:t>
            </a:r>
            <a:r>
              <a:rPr lang="en-US" b="0" dirty="0" smtClean="0">
                <a:solidFill>
                  <a:schemeClr val="accent6"/>
                </a:solidFill>
              </a:rPr>
              <a:t> </a:t>
            </a:r>
            <a:r>
              <a:rPr lang="en-US" b="0" dirty="0" err="1" smtClean="0">
                <a:solidFill>
                  <a:schemeClr val="accent6"/>
                </a:solidFill>
              </a:rPr>
              <a:t>méthodologie</a:t>
            </a:r>
            <a:r>
              <a:rPr lang="en-US" b="0" dirty="0" smtClean="0">
                <a:solidFill>
                  <a:schemeClr val="accent6"/>
                </a:solidFill>
              </a:rPr>
              <a:t> </a:t>
            </a:r>
            <a:r>
              <a:rPr lang="en-US" b="0" dirty="0" err="1" smtClean="0">
                <a:solidFill>
                  <a:schemeClr val="accent6"/>
                </a:solidFill>
              </a:rPr>
              <a:t>est</a:t>
            </a:r>
            <a:r>
              <a:rPr lang="en-US" b="0" dirty="0" smtClean="0">
                <a:solidFill>
                  <a:schemeClr val="accent6"/>
                </a:solidFill>
              </a:rPr>
              <a:t> </a:t>
            </a:r>
            <a:r>
              <a:rPr lang="en-US" b="0" dirty="0" err="1" smtClean="0">
                <a:solidFill>
                  <a:schemeClr val="accent6"/>
                </a:solidFill>
              </a:rPr>
              <a:t>appliquée</a:t>
            </a:r>
            <a:r>
              <a:rPr lang="en-US" b="0" dirty="0" smtClean="0">
                <a:solidFill>
                  <a:schemeClr val="accent6"/>
                </a:solidFill>
              </a:rPr>
              <a:t> pour </a:t>
            </a:r>
            <a:r>
              <a:rPr lang="en-US" b="0" dirty="0" err="1" smtClean="0">
                <a:solidFill>
                  <a:schemeClr val="accent6"/>
                </a:solidFill>
              </a:rPr>
              <a:t>tous</a:t>
            </a:r>
            <a:r>
              <a:rPr lang="en-US" b="0" dirty="0" smtClean="0">
                <a:solidFill>
                  <a:schemeClr val="accent6"/>
                </a:solidFill>
              </a:rPr>
              <a:t> les </a:t>
            </a:r>
            <a:r>
              <a:rPr lang="en-US" b="0" dirty="0" err="1" smtClean="0">
                <a:solidFill>
                  <a:schemeClr val="accent6"/>
                </a:solidFill>
              </a:rPr>
              <a:t>critères</a:t>
            </a:r>
            <a:r>
              <a:rPr lang="en-US" b="0" dirty="0" smtClean="0">
                <a:solidFill>
                  <a:schemeClr val="accent6"/>
                </a:solidFill>
              </a:rPr>
              <a:t> </a:t>
            </a:r>
            <a:r>
              <a:rPr lang="en-US" b="0" dirty="0" err="1" smtClean="0">
                <a:solidFill>
                  <a:schemeClr val="accent6"/>
                </a:solidFill>
              </a:rPr>
              <a:t>d’éligibilité</a:t>
            </a:r>
            <a:r>
              <a:rPr lang="en-US" b="0" dirty="0" smtClean="0">
                <a:solidFill>
                  <a:schemeClr val="accent6"/>
                </a:solidFill>
              </a:rPr>
              <a:t> et pour </a:t>
            </a:r>
            <a:r>
              <a:rPr lang="en-US" b="0" dirty="0" err="1" smtClean="0">
                <a:solidFill>
                  <a:schemeClr val="accent6"/>
                </a:solidFill>
              </a:rPr>
              <a:t>tous</a:t>
            </a:r>
            <a:r>
              <a:rPr lang="en-US" b="0" dirty="0" smtClean="0">
                <a:solidFill>
                  <a:schemeClr val="accent6"/>
                </a:solidFill>
              </a:rPr>
              <a:t> les types de </a:t>
            </a:r>
            <a:r>
              <a:rPr lang="en-US" b="0" dirty="0" err="1" smtClean="0">
                <a:solidFill>
                  <a:schemeClr val="accent6"/>
                </a:solidFill>
              </a:rPr>
              <a:t>contrats</a:t>
            </a:r>
            <a:r>
              <a:rPr lang="en-US" b="0" dirty="0" smtClean="0">
                <a:solidFill>
                  <a:schemeClr val="accent6"/>
                </a:solidFill>
              </a:rPr>
              <a:t>: </a:t>
            </a:r>
            <a:r>
              <a:rPr lang="en-US" b="0" dirty="0" err="1" smtClean="0">
                <a:solidFill>
                  <a:schemeClr val="accent6"/>
                </a:solidFill>
              </a:rPr>
              <a:t>l’évaluation</a:t>
            </a:r>
            <a:r>
              <a:rPr lang="en-US" b="0" dirty="0" smtClean="0">
                <a:solidFill>
                  <a:schemeClr val="accent6"/>
                </a:solidFill>
              </a:rPr>
              <a:t> de </a:t>
            </a:r>
            <a:r>
              <a:rPr lang="en-US" b="0" dirty="0" err="1" smtClean="0">
                <a:solidFill>
                  <a:schemeClr val="accent6"/>
                </a:solidFill>
              </a:rPr>
              <a:t>l’éligibilité</a:t>
            </a:r>
            <a:r>
              <a:rPr lang="en-US" b="0" dirty="0" smtClean="0">
                <a:solidFill>
                  <a:schemeClr val="accent6"/>
                </a:solidFill>
              </a:rPr>
              <a:t> </a:t>
            </a:r>
            <a:r>
              <a:rPr lang="en-US" b="0" dirty="0" err="1" smtClean="0">
                <a:solidFill>
                  <a:schemeClr val="accent6"/>
                </a:solidFill>
              </a:rPr>
              <a:t>est</a:t>
            </a:r>
            <a:r>
              <a:rPr lang="en-US" b="0" dirty="0" smtClean="0">
                <a:solidFill>
                  <a:schemeClr val="accent6"/>
                </a:solidFill>
              </a:rPr>
              <a:t> </a:t>
            </a:r>
            <a:r>
              <a:rPr lang="en-US" b="0" dirty="0" err="1" smtClean="0">
                <a:solidFill>
                  <a:schemeClr val="accent6"/>
                </a:solidFill>
              </a:rPr>
              <a:t>basée</a:t>
            </a:r>
            <a:r>
              <a:rPr lang="en-US" b="0" dirty="0" smtClean="0">
                <a:solidFill>
                  <a:schemeClr val="accent6"/>
                </a:solidFill>
              </a:rPr>
              <a:t> </a:t>
            </a:r>
            <a:r>
              <a:rPr lang="en-US" b="0" dirty="0" err="1" smtClean="0">
                <a:solidFill>
                  <a:schemeClr val="accent6"/>
                </a:solidFill>
              </a:rPr>
              <a:t>sur</a:t>
            </a:r>
            <a:r>
              <a:rPr lang="en-US" b="0" dirty="0" smtClean="0">
                <a:solidFill>
                  <a:schemeClr val="accent6"/>
                </a:solidFill>
              </a:rPr>
              <a:t> la </a:t>
            </a:r>
            <a:r>
              <a:rPr lang="en-US" dirty="0" smtClean="0">
                <a:solidFill>
                  <a:schemeClr val="accent6"/>
                </a:solidFill>
              </a:rPr>
              <a:t>pertinence</a:t>
            </a:r>
            <a:r>
              <a:rPr lang="en-US" b="0" dirty="0" smtClean="0">
                <a:solidFill>
                  <a:schemeClr val="accent6"/>
                </a:solidFill>
              </a:rPr>
              <a:t> et la </a:t>
            </a:r>
            <a:r>
              <a:rPr lang="en-US" dirty="0" err="1" smtClean="0">
                <a:solidFill>
                  <a:schemeClr val="accent6"/>
                </a:solidFill>
              </a:rPr>
              <a:t>crédibilité</a:t>
            </a:r>
            <a:r>
              <a:rPr lang="en-US" b="0" dirty="0" smtClean="0">
                <a:solidFill>
                  <a:schemeClr val="accent6"/>
                </a:solidFill>
              </a:rPr>
              <a:t> des </a:t>
            </a:r>
            <a:r>
              <a:rPr lang="en-US" b="0" dirty="0" err="1" smtClean="0">
                <a:solidFill>
                  <a:schemeClr val="accent6"/>
                </a:solidFill>
              </a:rPr>
              <a:t>politiques</a:t>
            </a:r>
            <a:r>
              <a:rPr lang="en-US" b="0" dirty="0" smtClean="0">
                <a:solidFill>
                  <a:schemeClr val="accent6"/>
                </a:solidFill>
              </a:rPr>
              <a:t> en </a:t>
            </a:r>
            <a:r>
              <a:rPr lang="en-US" b="0" dirty="0" err="1" smtClean="0">
                <a:solidFill>
                  <a:schemeClr val="accent6"/>
                </a:solidFill>
              </a:rPr>
              <a:t>cours</a:t>
            </a:r>
            <a:r>
              <a:rPr lang="en-US" b="0" dirty="0" smtClean="0">
                <a:solidFill>
                  <a:schemeClr val="accent6"/>
                </a:solidFill>
              </a:rPr>
              <a:t> et </a:t>
            </a:r>
            <a:r>
              <a:rPr lang="en-US" b="0" dirty="0" err="1" smtClean="0">
                <a:solidFill>
                  <a:schemeClr val="accent6"/>
                </a:solidFill>
              </a:rPr>
              <a:t>annoncées</a:t>
            </a:r>
            <a:r>
              <a:rPr lang="en-US" b="0" dirty="0" smtClean="0">
                <a:solidFill>
                  <a:schemeClr val="accent6"/>
                </a:solidFill>
              </a:rPr>
              <a:t>, </a:t>
            </a:r>
            <a:r>
              <a:rPr lang="en-US" b="0" dirty="0" err="1" smtClean="0">
                <a:solidFill>
                  <a:schemeClr val="accent6"/>
                </a:solidFill>
              </a:rPr>
              <a:t>lors</a:t>
            </a:r>
            <a:r>
              <a:rPr lang="en-US" b="0" dirty="0" smtClean="0">
                <a:solidFill>
                  <a:schemeClr val="accent6"/>
                </a:solidFill>
              </a:rPr>
              <a:t> de la formulation et </a:t>
            </a:r>
            <a:r>
              <a:rPr lang="en-US" b="0" dirty="0" err="1" smtClean="0">
                <a:solidFill>
                  <a:schemeClr val="accent6"/>
                </a:solidFill>
              </a:rPr>
              <a:t>durant</a:t>
            </a:r>
            <a:r>
              <a:rPr lang="en-US" b="0" dirty="0" smtClean="0">
                <a:solidFill>
                  <a:schemeClr val="accent6"/>
                </a:solidFill>
              </a:rPr>
              <a:t> la </a:t>
            </a:r>
            <a:r>
              <a:rPr lang="en-US" b="0" dirty="0" err="1" smtClean="0">
                <a:solidFill>
                  <a:schemeClr val="accent6"/>
                </a:solidFill>
              </a:rPr>
              <a:t>mise</a:t>
            </a:r>
            <a:r>
              <a:rPr lang="en-US" b="0" dirty="0" smtClean="0">
                <a:solidFill>
                  <a:schemeClr val="accent6"/>
                </a:solidFill>
              </a:rPr>
              <a:t> en oeuvre. </a:t>
            </a:r>
            <a:endParaRPr lang="en-US" b="0" dirty="0" smtClean="0">
              <a:solidFill>
                <a:schemeClr val="accent6"/>
              </a:solidFill>
            </a:endParaRPr>
          </a:p>
        </p:txBody>
      </p:sp>
      <p:sp>
        <p:nvSpPr>
          <p:cNvPr id="12292" name="Slide Number Placeholder 1"/>
          <p:cNvSpPr>
            <a:spLocks noGrp="1"/>
          </p:cNvSpPr>
          <p:nvPr>
            <p:ph type="sldNum" sz="quarter" idx="12"/>
          </p:nvPr>
        </p:nvSpPr>
        <p:spPr>
          <a:noFill/>
          <a:ln>
            <a:miter lim="800000"/>
            <a:headEnd/>
            <a:tailEnd/>
          </a:ln>
        </p:spPr>
        <p:txBody>
          <a:bodyPr/>
          <a:lstStyle/>
          <a:p>
            <a:fld id="{E712B1C6-970F-44BE-BDF3-4601C3EFA1A8}" type="slidenum">
              <a:rPr lang="en-GB" smtClean="0"/>
              <a:pPr/>
              <a:t>10</a:t>
            </a:fld>
            <a:endParaRPr lang="en-GB"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3.2	Importance </a:t>
            </a:r>
            <a:r>
              <a:rPr lang="fr-BE" dirty="0" smtClean="0"/>
              <a:t>de la </a:t>
            </a:r>
            <a:r>
              <a:rPr lang="fr-BE" dirty="0" smtClean="0"/>
              <a:t>relation du pays avec le FMI</a:t>
            </a:r>
            <a:endParaRPr lang="en-GB" dirty="0"/>
          </a:p>
        </p:txBody>
      </p:sp>
      <p:sp>
        <p:nvSpPr>
          <p:cNvPr id="3" name="Content Placeholder 2"/>
          <p:cNvSpPr>
            <a:spLocks noGrp="1"/>
          </p:cNvSpPr>
          <p:nvPr>
            <p:ph idx="1"/>
          </p:nvPr>
        </p:nvSpPr>
        <p:spPr/>
        <p:txBody>
          <a:bodyPr/>
          <a:lstStyle/>
          <a:p>
            <a:pPr marL="355600" lvl="1" indent="-355600" eaLnBrk="1" hangingPunct="1">
              <a:lnSpc>
                <a:spcPct val="130000"/>
              </a:lnSpc>
              <a:spcBef>
                <a:spcPct val="0"/>
              </a:spcBef>
              <a:spcAft>
                <a:spcPts val="0"/>
              </a:spcAft>
              <a:buFont typeface="Wingdings" pitchFamily="2" charset="2"/>
              <a:buChar char="§"/>
              <a:defRPr/>
            </a:pPr>
            <a:r>
              <a:rPr lang="en-GB" sz="1800" b="0" dirty="0" err="1" smtClean="0">
                <a:solidFill>
                  <a:schemeClr val="accent6"/>
                </a:solidFill>
              </a:rPr>
              <a:t>Mise</a:t>
            </a:r>
            <a:r>
              <a:rPr lang="en-GB" sz="1800" b="0" dirty="0" smtClean="0">
                <a:solidFill>
                  <a:schemeClr val="accent6"/>
                </a:solidFill>
              </a:rPr>
              <a:t> en oeuvre </a:t>
            </a:r>
            <a:r>
              <a:rPr lang="en-GB" sz="1800" b="0" dirty="0" err="1" smtClean="0">
                <a:solidFill>
                  <a:schemeClr val="accent6"/>
                </a:solidFill>
              </a:rPr>
              <a:t>satisfaisante</a:t>
            </a:r>
            <a:r>
              <a:rPr lang="en-GB" sz="1800" b="0" dirty="0" smtClean="0">
                <a:solidFill>
                  <a:schemeClr val="accent6"/>
                </a:solidFill>
              </a:rPr>
              <a:t> d’un programme avec le FMI (programme “on track”): </a:t>
            </a:r>
            <a:r>
              <a:rPr lang="en-GB" sz="1800" b="0" dirty="0" err="1" smtClean="0">
                <a:solidFill>
                  <a:schemeClr val="accent6"/>
                </a:solidFill>
              </a:rPr>
              <a:t>présomption</a:t>
            </a:r>
            <a:r>
              <a:rPr lang="en-GB" sz="1800" b="0" dirty="0" smtClean="0">
                <a:solidFill>
                  <a:schemeClr val="accent6"/>
                </a:solidFill>
              </a:rPr>
              <a:t> </a:t>
            </a:r>
            <a:r>
              <a:rPr lang="en-GB" sz="1800" b="0" dirty="0" err="1" smtClean="0">
                <a:solidFill>
                  <a:schemeClr val="accent6"/>
                </a:solidFill>
              </a:rPr>
              <a:t>que</a:t>
            </a:r>
            <a:r>
              <a:rPr lang="en-GB" sz="1800" b="0" dirty="0" smtClean="0">
                <a:solidFill>
                  <a:schemeClr val="accent6"/>
                </a:solidFill>
              </a:rPr>
              <a:t> la </a:t>
            </a:r>
            <a:r>
              <a:rPr lang="en-GB" sz="1800" b="0" dirty="0" err="1" smtClean="0">
                <a:solidFill>
                  <a:schemeClr val="accent6"/>
                </a:solidFill>
              </a:rPr>
              <a:t>politique</a:t>
            </a:r>
            <a:r>
              <a:rPr lang="en-GB" sz="1800" b="0" dirty="0" smtClean="0">
                <a:solidFill>
                  <a:schemeClr val="accent6"/>
                </a:solidFill>
              </a:rPr>
              <a:t> </a:t>
            </a:r>
            <a:r>
              <a:rPr lang="en-GB" sz="1800" b="0" dirty="0" err="1" smtClean="0">
                <a:solidFill>
                  <a:schemeClr val="accent6"/>
                </a:solidFill>
              </a:rPr>
              <a:t>est</a:t>
            </a:r>
            <a:r>
              <a:rPr lang="en-GB" sz="1800" b="0" dirty="0" smtClean="0">
                <a:solidFill>
                  <a:schemeClr val="accent6"/>
                </a:solidFill>
              </a:rPr>
              <a:t> </a:t>
            </a:r>
            <a:r>
              <a:rPr lang="en-GB" sz="1800" b="0" dirty="0" err="1" smtClean="0">
                <a:solidFill>
                  <a:schemeClr val="accent6"/>
                </a:solidFill>
              </a:rPr>
              <a:t>orientée</a:t>
            </a:r>
            <a:r>
              <a:rPr lang="en-GB" sz="1800" b="0" dirty="0" smtClean="0">
                <a:solidFill>
                  <a:schemeClr val="accent6"/>
                </a:solidFill>
              </a:rPr>
              <a:t> </a:t>
            </a:r>
            <a:r>
              <a:rPr lang="en-GB" sz="1800" b="0" dirty="0" err="1" smtClean="0">
                <a:solidFill>
                  <a:schemeClr val="accent6"/>
                </a:solidFill>
              </a:rPr>
              <a:t>vers</a:t>
            </a:r>
            <a:r>
              <a:rPr lang="en-GB" sz="1800" b="0" dirty="0" smtClean="0">
                <a:solidFill>
                  <a:schemeClr val="accent6"/>
                </a:solidFill>
              </a:rPr>
              <a:t> la </a:t>
            </a:r>
            <a:r>
              <a:rPr lang="en-GB" sz="1800" b="0" dirty="0" err="1" smtClean="0">
                <a:solidFill>
                  <a:schemeClr val="accent6"/>
                </a:solidFill>
              </a:rPr>
              <a:t>stabilité</a:t>
            </a:r>
            <a:r>
              <a:rPr lang="en-GB" sz="1800" b="0" dirty="0" smtClean="0">
                <a:solidFill>
                  <a:schemeClr val="accent6"/>
                </a:solidFill>
              </a:rPr>
              <a:t> </a:t>
            </a:r>
            <a:r>
              <a:rPr lang="en-GB" sz="1800" b="0" dirty="0" err="1" smtClean="0">
                <a:solidFill>
                  <a:schemeClr val="accent6"/>
                </a:solidFill>
              </a:rPr>
              <a:t>mais</a:t>
            </a:r>
            <a:r>
              <a:rPr lang="en-GB" sz="1800" b="0" dirty="0" smtClean="0">
                <a:solidFill>
                  <a:schemeClr val="accent6"/>
                </a:solidFill>
              </a:rPr>
              <a:t> </a:t>
            </a:r>
            <a:r>
              <a:rPr lang="en-GB" sz="1800" b="0" dirty="0" err="1" smtClean="0">
                <a:solidFill>
                  <a:schemeClr val="accent6"/>
                </a:solidFill>
              </a:rPr>
              <a:t>il</a:t>
            </a:r>
            <a:r>
              <a:rPr lang="en-GB" sz="1800" b="0" dirty="0" smtClean="0">
                <a:solidFill>
                  <a:schemeClr val="accent6"/>
                </a:solidFill>
              </a:rPr>
              <a:t> y a lieu de </a:t>
            </a:r>
            <a:r>
              <a:rPr lang="en-GB" sz="1800" b="0" dirty="0" err="1" smtClean="0">
                <a:solidFill>
                  <a:schemeClr val="accent6"/>
                </a:solidFill>
              </a:rPr>
              <a:t>comprendre</a:t>
            </a:r>
            <a:r>
              <a:rPr lang="en-GB" sz="1800" b="0" dirty="0" smtClean="0">
                <a:solidFill>
                  <a:schemeClr val="accent6"/>
                </a:solidFill>
              </a:rPr>
              <a:t> les </a:t>
            </a:r>
            <a:r>
              <a:rPr lang="en-GB" sz="1800" b="0" dirty="0" err="1" smtClean="0">
                <a:solidFill>
                  <a:schemeClr val="accent6"/>
                </a:solidFill>
              </a:rPr>
              <a:t>mécanismes</a:t>
            </a:r>
            <a:r>
              <a:rPr lang="en-GB" sz="1800" b="0" dirty="0" smtClean="0">
                <a:solidFill>
                  <a:schemeClr val="accent6"/>
                </a:solidFill>
              </a:rPr>
              <a:t> </a:t>
            </a:r>
            <a:r>
              <a:rPr lang="en-GB" sz="1800" b="0" dirty="0" err="1" smtClean="0">
                <a:solidFill>
                  <a:schemeClr val="accent6"/>
                </a:solidFill>
              </a:rPr>
              <a:t>économiques</a:t>
            </a:r>
            <a:r>
              <a:rPr lang="en-GB" sz="1800" b="0" dirty="0" smtClean="0">
                <a:solidFill>
                  <a:schemeClr val="accent6"/>
                </a:solidFill>
              </a:rPr>
              <a:t> qui la </a:t>
            </a:r>
            <a:r>
              <a:rPr lang="en-GB" sz="1800" b="0" dirty="0" err="1" smtClean="0">
                <a:solidFill>
                  <a:schemeClr val="accent6"/>
                </a:solidFill>
              </a:rPr>
              <a:t>sous</a:t>
            </a:r>
            <a:r>
              <a:rPr lang="en-GB" sz="1800" b="0" dirty="0" smtClean="0">
                <a:solidFill>
                  <a:schemeClr val="accent6"/>
                </a:solidFill>
              </a:rPr>
              <a:t>-</a:t>
            </a:r>
            <a:r>
              <a:rPr lang="en-GB" sz="1800" b="0" dirty="0" err="1" smtClean="0">
                <a:solidFill>
                  <a:schemeClr val="accent6"/>
                </a:solidFill>
              </a:rPr>
              <a:t>tendent</a:t>
            </a:r>
            <a:r>
              <a:rPr lang="en-GB" sz="1800" b="0" dirty="0" smtClean="0">
                <a:solidFill>
                  <a:schemeClr val="accent6"/>
                </a:solidFill>
              </a:rPr>
              <a:t>.</a:t>
            </a:r>
          </a:p>
          <a:p>
            <a:pPr marL="355600" lvl="1" indent="-355600" eaLnBrk="1" hangingPunct="1">
              <a:lnSpc>
                <a:spcPct val="130000"/>
              </a:lnSpc>
              <a:spcBef>
                <a:spcPct val="0"/>
              </a:spcBef>
              <a:spcAft>
                <a:spcPts val="0"/>
              </a:spcAft>
              <a:buNone/>
              <a:defRPr/>
            </a:pPr>
            <a:endParaRPr lang="en-GB" sz="1000" b="0" dirty="0" smtClean="0">
              <a:solidFill>
                <a:schemeClr val="accent6"/>
              </a:solidFill>
            </a:endParaRPr>
          </a:p>
          <a:p>
            <a:pPr marL="355600" lvl="1" indent="-355600" eaLnBrk="1" hangingPunct="1">
              <a:lnSpc>
                <a:spcPct val="130000"/>
              </a:lnSpc>
              <a:spcBef>
                <a:spcPct val="0"/>
              </a:spcBef>
              <a:spcAft>
                <a:spcPts val="0"/>
              </a:spcAft>
              <a:buFont typeface="Wingdings" pitchFamily="2" charset="2"/>
              <a:buChar char="§"/>
              <a:defRPr/>
            </a:pPr>
            <a:r>
              <a:rPr lang="fr-BE" sz="1800" b="0" dirty="0" smtClean="0">
                <a:solidFill>
                  <a:schemeClr val="accent6"/>
                </a:solidFill>
              </a:rPr>
              <a:t>Mise en œuvre non satisfaisante (programme « off </a:t>
            </a:r>
            <a:r>
              <a:rPr lang="fr-BE" sz="1800" b="0" dirty="0" err="1" smtClean="0">
                <a:solidFill>
                  <a:schemeClr val="accent6"/>
                </a:solidFill>
              </a:rPr>
              <a:t>track</a:t>
            </a:r>
            <a:r>
              <a:rPr lang="fr-BE" sz="1800" b="0" dirty="0" smtClean="0">
                <a:solidFill>
                  <a:schemeClr val="accent6"/>
                </a:solidFill>
              </a:rPr>
              <a:t> ») d’un programme avec le FMI: le pays peut quand même être éligible si les objectifs du programme d’AB ne sont pas menacés.</a:t>
            </a:r>
          </a:p>
          <a:p>
            <a:pPr marL="355600" lvl="1" indent="-355600" eaLnBrk="1" hangingPunct="1">
              <a:lnSpc>
                <a:spcPct val="130000"/>
              </a:lnSpc>
              <a:spcBef>
                <a:spcPct val="0"/>
              </a:spcBef>
              <a:spcAft>
                <a:spcPts val="0"/>
              </a:spcAft>
              <a:buFont typeface="Wingdings" pitchFamily="2" charset="2"/>
              <a:buChar char="§"/>
              <a:defRPr/>
            </a:pPr>
            <a:endParaRPr lang="fr-BE" sz="1000" b="0" dirty="0" smtClean="0">
              <a:solidFill>
                <a:schemeClr val="accent6"/>
              </a:solidFill>
            </a:endParaRPr>
          </a:p>
          <a:p>
            <a:pPr marL="355600" lvl="1" indent="-355600" eaLnBrk="1" hangingPunct="1">
              <a:lnSpc>
                <a:spcPct val="130000"/>
              </a:lnSpc>
              <a:spcBef>
                <a:spcPct val="0"/>
              </a:spcBef>
              <a:spcAft>
                <a:spcPts val="0"/>
              </a:spcAft>
              <a:buFont typeface="Wingdings" pitchFamily="2" charset="2"/>
              <a:buChar char="§"/>
              <a:defRPr/>
            </a:pPr>
            <a:r>
              <a:rPr lang="en-GB" sz="1800" b="0" dirty="0" smtClean="0">
                <a:solidFill>
                  <a:schemeClr val="accent6"/>
                </a:solidFill>
              </a:rPr>
              <a:t>Pas de programme avec le FMI: </a:t>
            </a:r>
            <a:r>
              <a:rPr lang="en-GB" sz="1800" b="0" dirty="0" err="1" smtClean="0">
                <a:solidFill>
                  <a:schemeClr val="accent6"/>
                </a:solidFill>
              </a:rPr>
              <a:t>n’est</a:t>
            </a:r>
            <a:r>
              <a:rPr lang="en-GB" sz="1800" b="0" dirty="0" smtClean="0">
                <a:solidFill>
                  <a:schemeClr val="accent6"/>
                </a:solidFill>
              </a:rPr>
              <a:t> pas </a:t>
            </a:r>
            <a:r>
              <a:rPr lang="en-GB" sz="1800" b="0" dirty="0" err="1" smtClean="0">
                <a:solidFill>
                  <a:schemeClr val="accent6"/>
                </a:solidFill>
              </a:rPr>
              <a:t>nécessairement</a:t>
            </a:r>
            <a:r>
              <a:rPr lang="en-GB" sz="1800" b="0" dirty="0" smtClean="0">
                <a:solidFill>
                  <a:schemeClr val="accent6"/>
                </a:solidFill>
              </a:rPr>
              <a:t>  un </a:t>
            </a:r>
            <a:r>
              <a:rPr lang="en-GB" sz="1800" b="0" dirty="0" err="1" smtClean="0">
                <a:solidFill>
                  <a:schemeClr val="accent6"/>
                </a:solidFill>
              </a:rPr>
              <a:t>signe</a:t>
            </a:r>
            <a:r>
              <a:rPr lang="en-GB" sz="1800" b="0" dirty="0" smtClean="0">
                <a:solidFill>
                  <a:schemeClr val="accent6"/>
                </a:solidFill>
              </a:rPr>
              <a:t> </a:t>
            </a:r>
            <a:r>
              <a:rPr lang="en-GB" sz="1800" b="0" dirty="0" err="1" smtClean="0">
                <a:solidFill>
                  <a:schemeClr val="accent6"/>
                </a:solidFill>
              </a:rPr>
              <a:t>d’absence</a:t>
            </a:r>
            <a:r>
              <a:rPr lang="en-GB" sz="1800" b="0" dirty="0" smtClean="0">
                <a:solidFill>
                  <a:schemeClr val="accent6"/>
                </a:solidFill>
              </a:rPr>
              <a:t> de </a:t>
            </a:r>
            <a:r>
              <a:rPr lang="en-GB" sz="1800" b="0" dirty="0" err="1" smtClean="0">
                <a:solidFill>
                  <a:schemeClr val="accent6"/>
                </a:solidFill>
              </a:rPr>
              <a:t>politique</a:t>
            </a:r>
            <a:r>
              <a:rPr lang="en-GB" sz="1800" b="0" dirty="0" smtClean="0">
                <a:solidFill>
                  <a:schemeClr val="accent6"/>
                </a:solidFill>
              </a:rPr>
              <a:t> </a:t>
            </a:r>
            <a:r>
              <a:rPr lang="en-GB" sz="1800" b="0" dirty="0" err="1" smtClean="0">
                <a:solidFill>
                  <a:schemeClr val="accent6"/>
                </a:solidFill>
              </a:rPr>
              <a:t>orientée</a:t>
            </a:r>
            <a:r>
              <a:rPr lang="en-GB" sz="1800" b="0" dirty="0" smtClean="0">
                <a:solidFill>
                  <a:schemeClr val="accent6"/>
                </a:solidFill>
              </a:rPr>
              <a:t> </a:t>
            </a:r>
            <a:r>
              <a:rPr lang="en-GB" sz="1800" b="0" dirty="0" err="1" smtClean="0">
                <a:solidFill>
                  <a:schemeClr val="accent6"/>
                </a:solidFill>
              </a:rPr>
              <a:t>vers</a:t>
            </a:r>
            <a:r>
              <a:rPr lang="en-GB" sz="1800" b="0" dirty="0" smtClean="0">
                <a:solidFill>
                  <a:schemeClr val="accent6"/>
                </a:solidFill>
              </a:rPr>
              <a:t> la </a:t>
            </a:r>
            <a:r>
              <a:rPr lang="en-GB" sz="1800" b="0" dirty="0" err="1" smtClean="0">
                <a:solidFill>
                  <a:schemeClr val="accent6"/>
                </a:solidFill>
              </a:rPr>
              <a:t>stabilité</a:t>
            </a:r>
            <a:r>
              <a:rPr lang="en-GB" sz="1800" b="0" dirty="0" smtClean="0">
                <a:solidFill>
                  <a:schemeClr val="accent6"/>
                </a:solidFill>
              </a:rPr>
              <a:t>. La </a:t>
            </a:r>
            <a:r>
              <a:rPr lang="en-GB" sz="1800" b="0" dirty="0" smtClean="0">
                <a:solidFill>
                  <a:schemeClr val="accent6"/>
                </a:solidFill>
              </a:rPr>
              <a:t>Commission </a:t>
            </a:r>
            <a:r>
              <a:rPr lang="en-GB" sz="1800" b="0" dirty="0" err="1" smtClean="0">
                <a:solidFill>
                  <a:schemeClr val="accent6"/>
                </a:solidFill>
              </a:rPr>
              <a:t>décide</a:t>
            </a:r>
            <a:r>
              <a:rPr lang="en-GB" sz="1800" b="0" dirty="0" smtClean="0">
                <a:solidFill>
                  <a:schemeClr val="accent6"/>
                </a:solidFill>
              </a:rPr>
              <a:t> en </a:t>
            </a:r>
            <a:r>
              <a:rPr lang="en-GB" sz="1800" b="0" dirty="0" err="1" smtClean="0">
                <a:solidFill>
                  <a:schemeClr val="accent6"/>
                </a:solidFill>
              </a:rPr>
              <a:t>dernier</a:t>
            </a:r>
            <a:r>
              <a:rPr lang="en-GB" sz="1800" b="0" dirty="0" smtClean="0">
                <a:solidFill>
                  <a:schemeClr val="accent6"/>
                </a:solidFill>
              </a:rPr>
              <a:t> </a:t>
            </a:r>
            <a:r>
              <a:rPr lang="en-GB" sz="1800" b="0" dirty="0" err="1" smtClean="0">
                <a:solidFill>
                  <a:schemeClr val="accent6"/>
                </a:solidFill>
              </a:rPr>
              <a:t>ressort</a:t>
            </a:r>
            <a:r>
              <a:rPr lang="en-GB" sz="1800" b="0" dirty="0" smtClean="0">
                <a:solidFill>
                  <a:schemeClr val="accent6"/>
                </a:solidFill>
              </a:rPr>
              <a:t>.</a:t>
            </a:r>
            <a:endParaRPr lang="en-GB" sz="1800" b="0" dirty="0" smtClean="0">
              <a:solidFill>
                <a:schemeClr val="accent6"/>
              </a:solidFill>
            </a:endParaRPr>
          </a:p>
          <a:p>
            <a:endParaRPr lang="en-GB" dirty="0"/>
          </a:p>
        </p:txBody>
      </p:sp>
      <p:sp>
        <p:nvSpPr>
          <p:cNvPr id="4" name="Slide Number Placeholder 3"/>
          <p:cNvSpPr>
            <a:spLocks noGrp="1"/>
          </p:cNvSpPr>
          <p:nvPr>
            <p:ph type="sldNum" sz="quarter" idx="12"/>
          </p:nvPr>
        </p:nvSpPr>
        <p:spPr/>
        <p:txBody>
          <a:bodyPr/>
          <a:lstStyle/>
          <a:p>
            <a:pPr>
              <a:defRPr/>
            </a:pPr>
            <a:fld id="{5E7E6090-519A-43C9-AD7C-70DE67727F69}" type="slidenum">
              <a:rPr lang="en-GB" smtClean="0"/>
              <a:pPr>
                <a:defRPr/>
              </a:pPr>
              <a:t>11</a:t>
            </a:fld>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51520" y="1411288"/>
            <a:ext cx="8712968" cy="649287"/>
          </a:xfrm>
        </p:spPr>
        <p:txBody>
          <a:bodyPr/>
          <a:lstStyle/>
          <a:p>
            <a:pPr marL="342900" indent="-342900" eaLnBrk="1" hangingPunct="1">
              <a:lnSpc>
                <a:spcPct val="130000"/>
              </a:lnSpc>
              <a:spcBef>
                <a:spcPts val="300"/>
              </a:spcBef>
              <a:spcAft>
                <a:spcPts val="300"/>
              </a:spcAft>
            </a:pPr>
            <a:r>
              <a:rPr lang="en-US" sz="2200" dirty="0" smtClean="0"/>
              <a:t>3.3. </a:t>
            </a:r>
            <a:r>
              <a:rPr lang="en-US" sz="2200" dirty="0" smtClean="0"/>
              <a:t>Sur quoi </a:t>
            </a:r>
            <a:r>
              <a:rPr lang="en-US" sz="2200" dirty="0" err="1" smtClean="0"/>
              <a:t>doit</a:t>
            </a:r>
            <a:r>
              <a:rPr lang="en-US" sz="2200" dirty="0" smtClean="0"/>
              <a:t> porter </a:t>
            </a:r>
            <a:r>
              <a:rPr lang="en-US" sz="2200" dirty="0" err="1" smtClean="0"/>
              <a:t>l’analyse</a:t>
            </a:r>
            <a:r>
              <a:rPr lang="en-US" sz="2200" dirty="0" smtClean="0"/>
              <a:t> </a:t>
            </a:r>
            <a:r>
              <a:rPr lang="en-US" sz="2200" dirty="0" err="1" smtClean="0"/>
              <a:t>macroéconomique</a:t>
            </a:r>
            <a:r>
              <a:rPr lang="en-US" sz="2200" dirty="0" smtClean="0"/>
              <a:t>?</a:t>
            </a:r>
            <a:endParaRPr lang="en-US" sz="2200" dirty="0" smtClean="0"/>
          </a:p>
        </p:txBody>
      </p:sp>
      <p:sp>
        <p:nvSpPr>
          <p:cNvPr id="4099" name="Rectangle 3"/>
          <p:cNvSpPr>
            <a:spLocks noGrp="1" noChangeArrowheads="1"/>
          </p:cNvSpPr>
          <p:nvPr>
            <p:ph type="body" idx="1"/>
          </p:nvPr>
        </p:nvSpPr>
        <p:spPr>
          <a:xfrm>
            <a:off x="107950" y="2060575"/>
            <a:ext cx="8928100" cy="4392613"/>
          </a:xfrm>
        </p:spPr>
        <p:txBody>
          <a:bodyPr/>
          <a:lstStyle/>
          <a:p>
            <a:pPr marL="457200" lvl="1" indent="0" eaLnBrk="1" hangingPunct="1">
              <a:lnSpc>
                <a:spcPct val="130000"/>
              </a:lnSpc>
              <a:spcBef>
                <a:spcPct val="0"/>
              </a:spcBef>
              <a:spcAft>
                <a:spcPts val="0"/>
              </a:spcAft>
              <a:buFontTx/>
              <a:buNone/>
              <a:defRPr/>
            </a:pPr>
            <a:r>
              <a:rPr lang="en-GB" sz="1800" b="0" dirty="0" smtClean="0">
                <a:solidFill>
                  <a:schemeClr val="accent6"/>
                </a:solidFill>
              </a:rPr>
              <a:t>1° Analyse </a:t>
            </a:r>
            <a:r>
              <a:rPr lang="en-GB" sz="1800" b="0" dirty="0" smtClean="0">
                <a:solidFill>
                  <a:schemeClr val="accent6"/>
                </a:solidFill>
              </a:rPr>
              <a:t>des </a:t>
            </a:r>
            <a:r>
              <a:rPr lang="en-GB" sz="1800" dirty="0" err="1" smtClean="0">
                <a:solidFill>
                  <a:schemeClr val="accent6"/>
                </a:solidFill>
              </a:rPr>
              <a:t>principaux</a:t>
            </a:r>
            <a:r>
              <a:rPr lang="en-GB" sz="1800" dirty="0" smtClean="0">
                <a:solidFill>
                  <a:schemeClr val="accent6"/>
                </a:solidFill>
              </a:rPr>
              <a:t> </a:t>
            </a:r>
            <a:r>
              <a:rPr lang="en-GB" sz="1800" dirty="0" err="1" smtClean="0">
                <a:solidFill>
                  <a:schemeClr val="accent6"/>
                </a:solidFill>
              </a:rPr>
              <a:t>agrégats</a:t>
            </a:r>
            <a:r>
              <a:rPr lang="en-GB" sz="1800" dirty="0" smtClean="0">
                <a:solidFill>
                  <a:schemeClr val="accent6"/>
                </a:solidFill>
              </a:rPr>
              <a:t> </a:t>
            </a:r>
            <a:r>
              <a:rPr lang="en-GB" sz="1800" dirty="0" err="1" smtClean="0">
                <a:solidFill>
                  <a:schemeClr val="accent6"/>
                </a:solidFill>
              </a:rPr>
              <a:t>macroéconomiques</a:t>
            </a:r>
            <a:r>
              <a:rPr lang="en-GB" sz="1800" dirty="0" smtClean="0">
                <a:solidFill>
                  <a:schemeClr val="accent6"/>
                </a:solidFill>
              </a:rPr>
              <a:t> </a:t>
            </a:r>
            <a:r>
              <a:rPr lang="en-GB" sz="1800" b="0" dirty="0" smtClean="0">
                <a:solidFill>
                  <a:schemeClr val="accent6"/>
                </a:solidFill>
              </a:rPr>
              <a:t>et identification des </a:t>
            </a:r>
            <a:r>
              <a:rPr lang="en-GB" sz="1800" dirty="0" smtClean="0">
                <a:solidFill>
                  <a:schemeClr val="accent6"/>
                </a:solidFill>
              </a:rPr>
              <a:t>sources (</a:t>
            </a:r>
            <a:r>
              <a:rPr lang="en-GB" sz="1800" dirty="0" err="1" smtClean="0">
                <a:solidFill>
                  <a:schemeClr val="accent6"/>
                </a:solidFill>
              </a:rPr>
              <a:t>potentielles</a:t>
            </a:r>
            <a:r>
              <a:rPr lang="en-GB" sz="1800" dirty="0" smtClean="0">
                <a:solidFill>
                  <a:schemeClr val="accent6"/>
                </a:solidFill>
              </a:rPr>
              <a:t>) </a:t>
            </a:r>
            <a:r>
              <a:rPr lang="en-GB" sz="1800" dirty="0" err="1" smtClean="0">
                <a:solidFill>
                  <a:schemeClr val="accent6"/>
                </a:solidFill>
              </a:rPr>
              <a:t>d’instabilité</a:t>
            </a:r>
            <a:r>
              <a:rPr lang="en-GB" sz="1800" dirty="0" smtClean="0">
                <a:solidFill>
                  <a:schemeClr val="accent6"/>
                </a:solidFill>
              </a:rPr>
              <a:t> </a:t>
            </a:r>
            <a:r>
              <a:rPr lang="en-GB" sz="1800" b="0" dirty="0" smtClean="0">
                <a:solidFill>
                  <a:schemeClr val="accent6"/>
                </a:solidFill>
              </a:rPr>
              <a:t>(</a:t>
            </a:r>
            <a:r>
              <a:rPr lang="en-GB" sz="1800" b="0" dirty="0" err="1" smtClean="0">
                <a:solidFill>
                  <a:schemeClr val="accent6"/>
                </a:solidFill>
              </a:rPr>
              <a:t>déséquilibres</a:t>
            </a:r>
            <a:r>
              <a:rPr lang="en-GB" sz="1800" b="0" dirty="0" smtClean="0">
                <a:solidFill>
                  <a:schemeClr val="accent6"/>
                </a:solidFill>
              </a:rPr>
              <a:t>);</a:t>
            </a:r>
            <a:endParaRPr lang="en-GB" sz="1800" b="0" dirty="0" smtClean="0">
              <a:solidFill>
                <a:schemeClr val="accent6"/>
              </a:solidFill>
            </a:endParaRPr>
          </a:p>
          <a:p>
            <a:pPr marL="457200" lvl="1" indent="0" eaLnBrk="1" hangingPunct="1">
              <a:lnSpc>
                <a:spcPct val="130000"/>
              </a:lnSpc>
              <a:spcBef>
                <a:spcPct val="0"/>
              </a:spcBef>
              <a:spcAft>
                <a:spcPts val="0"/>
              </a:spcAft>
              <a:buFontTx/>
              <a:buNone/>
              <a:defRPr/>
            </a:pPr>
            <a:endParaRPr lang="en-GB" sz="1800" b="0" dirty="0" smtClean="0">
              <a:solidFill>
                <a:schemeClr val="accent6"/>
              </a:solidFill>
            </a:endParaRPr>
          </a:p>
          <a:p>
            <a:pPr marL="457200" lvl="1" indent="0" eaLnBrk="1" hangingPunct="1">
              <a:lnSpc>
                <a:spcPct val="130000"/>
              </a:lnSpc>
              <a:spcBef>
                <a:spcPct val="0"/>
              </a:spcBef>
              <a:spcAft>
                <a:spcPts val="0"/>
              </a:spcAft>
              <a:buFontTx/>
              <a:buNone/>
              <a:defRPr/>
            </a:pPr>
            <a:r>
              <a:rPr lang="en-GB" sz="1800" b="0" dirty="0" smtClean="0">
                <a:solidFill>
                  <a:schemeClr val="accent6"/>
                </a:solidFill>
              </a:rPr>
              <a:t>2° </a:t>
            </a:r>
            <a:r>
              <a:rPr lang="en-GB" sz="1800" b="0" dirty="0" smtClean="0">
                <a:solidFill>
                  <a:schemeClr val="accent6"/>
                </a:solidFill>
              </a:rPr>
              <a:t>Evaluation des </a:t>
            </a:r>
            <a:r>
              <a:rPr lang="en-GB" sz="1800" b="0" dirty="0" err="1" smtClean="0">
                <a:solidFill>
                  <a:schemeClr val="accent6"/>
                </a:solidFill>
              </a:rPr>
              <a:t>politiques</a:t>
            </a:r>
            <a:r>
              <a:rPr lang="en-GB" sz="1800" b="0" dirty="0" smtClean="0">
                <a:solidFill>
                  <a:schemeClr val="accent6"/>
                </a:solidFill>
              </a:rPr>
              <a:t> </a:t>
            </a:r>
            <a:r>
              <a:rPr lang="en-GB" sz="1800" b="0" dirty="0" err="1" smtClean="0">
                <a:solidFill>
                  <a:schemeClr val="accent6"/>
                </a:solidFill>
              </a:rPr>
              <a:t>macroéconomiques</a:t>
            </a:r>
            <a:r>
              <a:rPr lang="en-GB" sz="1800" b="0" dirty="0" smtClean="0">
                <a:solidFill>
                  <a:schemeClr val="accent6"/>
                </a:solidFill>
              </a:rPr>
              <a:t> et de </a:t>
            </a:r>
            <a:r>
              <a:rPr lang="en-GB" sz="1800" b="0" dirty="0" err="1" smtClean="0">
                <a:solidFill>
                  <a:schemeClr val="accent6"/>
                </a:solidFill>
              </a:rPr>
              <a:t>leur</a:t>
            </a:r>
            <a:r>
              <a:rPr lang="en-GB" sz="1800" b="0" dirty="0" smtClean="0">
                <a:solidFill>
                  <a:schemeClr val="accent6"/>
                </a:solidFill>
              </a:rPr>
              <a:t> contribution à la </a:t>
            </a:r>
            <a:r>
              <a:rPr lang="en-GB" sz="1800" dirty="0" smtClean="0">
                <a:solidFill>
                  <a:schemeClr val="accent6"/>
                </a:solidFill>
              </a:rPr>
              <a:t>stabilisation </a:t>
            </a:r>
            <a:r>
              <a:rPr lang="en-GB" sz="1800" dirty="0" err="1" smtClean="0">
                <a:solidFill>
                  <a:schemeClr val="accent6"/>
                </a:solidFill>
              </a:rPr>
              <a:t>macroéconomique</a:t>
            </a:r>
            <a:r>
              <a:rPr lang="en-GB" sz="1800" b="0" dirty="0" smtClean="0">
                <a:solidFill>
                  <a:schemeClr val="accent6"/>
                </a:solidFill>
              </a:rPr>
              <a:t>  et </a:t>
            </a:r>
            <a:r>
              <a:rPr lang="en-GB" sz="1800" b="0" dirty="0" err="1" smtClean="0">
                <a:solidFill>
                  <a:schemeClr val="accent6"/>
                </a:solidFill>
              </a:rPr>
              <a:t>l’équilibre</a:t>
            </a:r>
            <a:r>
              <a:rPr lang="en-GB" sz="1800" b="0" dirty="0" smtClean="0">
                <a:solidFill>
                  <a:schemeClr val="accent6"/>
                </a:solidFill>
              </a:rPr>
              <a:t> social. Attention à la </a:t>
            </a:r>
            <a:r>
              <a:rPr lang="en-GB" sz="1800" b="0" dirty="0" err="1" smtClean="0">
                <a:solidFill>
                  <a:schemeClr val="accent6"/>
                </a:solidFill>
              </a:rPr>
              <a:t>cohérence</a:t>
            </a:r>
            <a:r>
              <a:rPr lang="en-GB" sz="1800" b="0" dirty="0" smtClean="0">
                <a:solidFill>
                  <a:schemeClr val="accent6"/>
                </a:solidFill>
              </a:rPr>
              <a:t> entre la </a:t>
            </a:r>
            <a:r>
              <a:rPr lang="en-GB" sz="1800" b="0" dirty="0" err="1" smtClean="0">
                <a:solidFill>
                  <a:schemeClr val="accent6"/>
                </a:solidFill>
              </a:rPr>
              <a:t>politique</a:t>
            </a:r>
            <a:r>
              <a:rPr lang="en-GB" sz="1800" b="0" dirty="0" smtClean="0">
                <a:solidFill>
                  <a:schemeClr val="accent6"/>
                </a:solidFill>
              </a:rPr>
              <a:t> </a:t>
            </a:r>
            <a:r>
              <a:rPr lang="en-GB" sz="1800" b="0" dirty="0" err="1" smtClean="0">
                <a:solidFill>
                  <a:schemeClr val="accent6"/>
                </a:solidFill>
              </a:rPr>
              <a:t>budgétaire</a:t>
            </a:r>
            <a:r>
              <a:rPr lang="en-GB" sz="1800" b="0" dirty="0" smtClean="0">
                <a:solidFill>
                  <a:schemeClr val="accent6"/>
                </a:solidFill>
              </a:rPr>
              <a:t> et la </a:t>
            </a:r>
            <a:r>
              <a:rPr lang="en-GB" sz="1800" b="0" dirty="0" err="1" smtClean="0">
                <a:solidFill>
                  <a:schemeClr val="accent6"/>
                </a:solidFill>
              </a:rPr>
              <a:t>soutenabilité</a:t>
            </a:r>
            <a:r>
              <a:rPr lang="en-GB" sz="1800" b="0" dirty="0" smtClean="0">
                <a:solidFill>
                  <a:schemeClr val="accent6"/>
                </a:solidFill>
              </a:rPr>
              <a:t> des </a:t>
            </a:r>
            <a:r>
              <a:rPr lang="en-GB" sz="1800" b="0" dirty="0" err="1" smtClean="0">
                <a:solidFill>
                  <a:schemeClr val="accent6"/>
                </a:solidFill>
              </a:rPr>
              <a:t>déficits</a:t>
            </a:r>
            <a:r>
              <a:rPr lang="en-GB" sz="1800" b="0" dirty="0" smtClean="0">
                <a:solidFill>
                  <a:schemeClr val="accent6"/>
                </a:solidFill>
              </a:rPr>
              <a:t> et de la </a:t>
            </a:r>
            <a:r>
              <a:rPr lang="en-GB" sz="1800" b="0" dirty="0" err="1" smtClean="0">
                <a:solidFill>
                  <a:schemeClr val="accent6"/>
                </a:solidFill>
              </a:rPr>
              <a:t>dette</a:t>
            </a:r>
            <a:r>
              <a:rPr lang="en-GB" sz="1800" b="0" dirty="0" smtClean="0">
                <a:solidFill>
                  <a:schemeClr val="accent6"/>
                </a:solidFill>
              </a:rPr>
              <a:t> (i.e. </a:t>
            </a:r>
            <a:r>
              <a:rPr lang="en-GB" sz="1800" b="0" dirty="0" smtClean="0">
                <a:solidFill>
                  <a:schemeClr val="accent2">
                    <a:lumMod val="75000"/>
                  </a:schemeClr>
                </a:solidFill>
              </a:rPr>
              <a:t>efforts pour </a:t>
            </a:r>
            <a:r>
              <a:rPr lang="en-GB" sz="1800" b="0" i="1" dirty="0" err="1" smtClean="0">
                <a:solidFill>
                  <a:schemeClr val="accent2">
                    <a:lumMod val="75000"/>
                  </a:schemeClr>
                </a:solidFill>
              </a:rPr>
              <a:t>améliorer</a:t>
            </a:r>
            <a:r>
              <a:rPr lang="en-GB" sz="1800" b="0" i="1" dirty="0" smtClean="0">
                <a:solidFill>
                  <a:schemeClr val="accent2">
                    <a:lumMod val="75000"/>
                  </a:schemeClr>
                </a:solidFill>
              </a:rPr>
              <a:t> la mobilisation des </a:t>
            </a:r>
            <a:r>
              <a:rPr lang="en-GB" sz="1800" b="0" i="1" dirty="0" err="1" smtClean="0">
                <a:solidFill>
                  <a:schemeClr val="accent2">
                    <a:lumMod val="75000"/>
                  </a:schemeClr>
                </a:solidFill>
              </a:rPr>
              <a:t>recettes</a:t>
            </a:r>
            <a:r>
              <a:rPr lang="en-GB" sz="1800" b="0" i="1" dirty="0" smtClean="0">
                <a:solidFill>
                  <a:schemeClr val="accent2">
                    <a:lumMod val="75000"/>
                  </a:schemeClr>
                </a:solidFill>
              </a:rPr>
              <a:t> </a:t>
            </a:r>
            <a:r>
              <a:rPr lang="en-GB" sz="1800" b="0" i="1" dirty="0" err="1" smtClean="0">
                <a:solidFill>
                  <a:schemeClr val="accent2">
                    <a:lumMod val="75000"/>
                  </a:schemeClr>
                </a:solidFill>
              </a:rPr>
              <a:t>nationales</a:t>
            </a:r>
            <a:r>
              <a:rPr lang="en-GB" sz="1800" b="0" i="1" dirty="0" smtClean="0">
                <a:solidFill>
                  <a:schemeClr val="accent2">
                    <a:lumMod val="75000"/>
                  </a:schemeClr>
                </a:solidFill>
              </a:rPr>
              <a:t>, </a:t>
            </a:r>
            <a:r>
              <a:rPr lang="en-GB" sz="1800" b="0" i="1" dirty="0" err="1" smtClean="0">
                <a:solidFill>
                  <a:schemeClr val="accent2">
                    <a:lumMod val="75000"/>
                  </a:schemeClr>
                </a:solidFill>
              </a:rPr>
              <a:t>accroître</a:t>
            </a:r>
            <a:r>
              <a:rPr lang="en-GB" sz="1800" b="0" i="1" dirty="0" smtClean="0">
                <a:solidFill>
                  <a:schemeClr val="accent2">
                    <a:lumMod val="75000"/>
                  </a:schemeClr>
                </a:solidFill>
              </a:rPr>
              <a:t> </a:t>
            </a:r>
            <a:r>
              <a:rPr lang="en-GB" sz="1800" b="0" i="1" dirty="0" err="1" smtClean="0">
                <a:solidFill>
                  <a:schemeClr val="accent2">
                    <a:lumMod val="75000"/>
                  </a:schemeClr>
                </a:solidFill>
              </a:rPr>
              <a:t>l’efficience</a:t>
            </a:r>
            <a:r>
              <a:rPr lang="en-GB" sz="1800" b="0" i="1" dirty="0" smtClean="0">
                <a:solidFill>
                  <a:schemeClr val="accent2">
                    <a:lumMod val="75000"/>
                  </a:schemeClr>
                </a:solidFill>
              </a:rPr>
              <a:t> des </a:t>
            </a:r>
            <a:r>
              <a:rPr lang="en-GB" sz="1800" b="0" i="1" dirty="0" err="1" smtClean="0">
                <a:solidFill>
                  <a:schemeClr val="accent2">
                    <a:lumMod val="75000"/>
                  </a:schemeClr>
                </a:solidFill>
              </a:rPr>
              <a:t>dépenses</a:t>
            </a:r>
            <a:r>
              <a:rPr lang="en-GB" sz="1800" b="0" i="1" dirty="0" smtClean="0">
                <a:solidFill>
                  <a:schemeClr val="accent2">
                    <a:lumMod val="75000"/>
                  </a:schemeClr>
                </a:solidFill>
              </a:rPr>
              <a:t>)</a:t>
            </a:r>
            <a:r>
              <a:rPr lang="en-GB" sz="1800" b="0" dirty="0" smtClean="0">
                <a:solidFill>
                  <a:schemeClr val="accent2">
                    <a:lumMod val="75000"/>
                  </a:schemeClr>
                </a:solidFill>
              </a:rPr>
              <a:t>;</a:t>
            </a:r>
            <a:r>
              <a:rPr lang="en-GB" sz="1500" dirty="0" smtClean="0">
                <a:solidFill>
                  <a:schemeClr val="accent2">
                    <a:lumMod val="75000"/>
                  </a:schemeClr>
                </a:solidFill>
              </a:rPr>
              <a:t> </a:t>
            </a:r>
            <a:endParaRPr lang="en-GB" sz="1500" dirty="0" smtClean="0">
              <a:solidFill>
                <a:schemeClr val="accent2">
                  <a:lumMod val="75000"/>
                </a:schemeClr>
              </a:solidFill>
            </a:endParaRPr>
          </a:p>
          <a:p>
            <a:pPr marL="457200" lvl="1" indent="0" eaLnBrk="1" hangingPunct="1">
              <a:lnSpc>
                <a:spcPct val="130000"/>
              </a:lnSpc>
              <a:spcBef>
                <a:spcPct val="0"/>
              </a:spcBef>
              <a:spcAft>
                <a:spcPts val="0"/>
              </a:spcAft>
              <a:buFontTx/>
              <a:buNone/>
              <a:defRPr/>
            </a:pPr>
            <a:endParaRPr lang="en-GB" sz="1500" dirty="0">
              <a:solidFill>
                <a:schemeClr val="accent2">
                  <a:lumMod val="75000"/>
                </a:schemeClr>
              </a:solidFill>
            </a:endParaRPr>
          </a:p>
          <a:p>
            <a:pPr marL="457200" lvl="1" indent="0" eaLnBrk="1" hangingPunct="1">
              <a:lnSpc>
                <a:spcPct val="130000"/>
              </a:lnSpc>
              <a:spcBef>
                <a:spcPct val="0"/>
              </a:spcBef>
              <a:spcAft>
                <a:spcPts val="0"/>
              </a:spcAft>
              <a:buFontTx/>
              <a:buNone/>
              <a:defRPr/>
            </a:pPr>
            <a:r>
              <a:rPr lang="en-GB" sz="1800" b="0" dirty="0" smtClean="0">
                <a:solidFill>
                  <a:schemeClr val="accent6"/>
                </a:solidFill>
              </a:rPr>
              <a:t>3° </a:t>
            </a:r>
            <a:r>
              <a:rPr lang="en-GB" sz="1800" b="0" dirty="0" smtClean="0">
                <a:solidFill>
                  <a:schemeClr val="accent6"/>
                </a:solidFill>
              </a:rPr>
              <a:t>Evaluation de la </a:t>
            </a:r>
            <a:r>
              <a:rPr lang="en-GB" sz="1800" dirty="0" err="1" smtClean="0">
                <a:solidFill>
                  <a:schemeClr val="accent6"/>
                </a:solidFill>
              </a:rPr>
              <a:t>vulnerabilité</a:t>
            </a:r>
            <a:r>
              <a:rPr lang="en-GB" sz="1800" dirty="0" smtClean="0">
                <a:solidFill>
                  <a:schemeClr val="accent6"/>
                </a:solidFill>
              </a:rPr>
              <a:t> </a:t>
            </a:r>
            <a:r>
              <a:rPr lang="en-GB" sz="1800" b="0" dirty="0" smtClean="0">
                <a:solidFill>
                  <a:schemeClr val="accent6"/>
                </a:solidFill>
              </a:rPr>
              <a:t> </a:t>
            </a:r>
            <a:r>
              <a:rPr lang="en-GB" sz="1800" b="0" dirty="0" smtClean="0">
                <a:solidFill>
                  <a:schemeClr val="accent6"/>
                </a:solidFill>
              </a:rPr>
              <a:t>de </a:t>
            </a:r>
            <a:r>
              <a:rPr lang="en-GB" sz="1800" b="0" dirty="0" err="1" smtClean="0">
                <a:solidFill>
                  <a:schemeClr val="accent6"/>
                </a:solidFill>
              </a:rPr>
              <a:t>l’économie</a:t>
            </a:r>
            <a:r>
              <a:rPr lang="en-GB" sz="1800" b="0" dirty="0" smtClean="0">
                <a:solidFill>
                  <a:schemeClr val="accent6"/>
                </a:solidFill>
              </a:rPr>
              <a:t> aux </a:t>
            </a:r>
            <a:r>
              <a:rPr lang="en-GB" sz="1800" b="0" dirty="0" err="1" smtClean="0">
                <a:solidFill>
                  <a:schemeClr val="accent6"/>
                </a:solidFill>
              </a:rPr>
              <a:t>chocs</a:t>
            </a:r>
            <a:r>
              <a:rPr lang="en-GB" sz="1800" b="0" dirty="0" smtClean="0">
                <a:solidFill>
                  <a:schemeClr val="accent6"/>
                </a:solidFill>
              </a:rPr>
              <a:t> </a:t>
            </a:r>
            <a:r>
              <a:rPr lang="en-GB" sz="1800" b="0" dirty="0" err="1" smtClean="0">
                <a:solidFill>
                  <a:schemeClr val="accent6"/>
                </a:solidFill>
              </a:rPr>
              <a:t>externes</a:t>
            </a:r>
            <a:r>
              <a:rPr lang="en-GB" sz="1800" b="0" dirty="0" smtClean="0">
                <a:solidFill>
                  <a:schemeClr val="accent6"/>
                </a:solidFill>
              </a:rPr>
              <a:t> et des efforts en </a:t>
            </a:r>
            <a:r>
              <a:rPr lang="en-GB" sz="1800" b="0" dirty="0" err="1" smtClean="0">
                <a:solidFill>
                  <a:schemeClr val="accent6"/>
                </a:solidFill>
              </a:rPr>
              <a:t>vue</a:t>
            </a:r>
            <a:r>
              <a:rPr lang="en-GB" sz="1800" b="0" dirty="0" smtClean="0">
                <a:solidFill>
                  <a:schemeClr val="accent6"/>
                </a:solidFill>
              </a:rPr>
              <a:t> de </a:t>
            </a:r>
            <a:r>
              <a:rPr lang="en-GB" sz="1800" b="0" dirty="0" err="1" smtClean="0">
                <a:solidFill>
                  <a:schemeClr val="accent6"/>
                </a:solidFill>
              </a:rPr>
              <a:t>renforcer</a:t>
            </a:r>
            <a:r>
              <a:rPr lang="en-GB" sz="1800" b="0" dirty="0" smtClean="0">
                <a:solidFill>
                  <a:schemeClr val="accent6"/>
                </a:solidFill>
              </a:rPr>
              <a:t> la </a:t>
            </a:r>
            <a:r>
              <a:rPr lang="en-GB" sz="1800" dirty="0" err="1" smtClean="0">
                <a:solidFill>
                  <a:schemeClr val="accent6"/>
                </a:solidFill>
              </a:rPr>
              <a:t>résilience</a:t>
            </a:r>
            <a:r>
              <a:rPr lang="en-GB" sz="1800" dirty="0" smtClean="0">
                <a:solidFill>
                  <a:schemeClr val="accent6"/>
                </a:solidFill>
              </a:rPr>
              <a:t> </a:t>
            </a:r>
            <a:r>
              <a:rPr lang="en-GB" sz="1800" b="0" dirty="0" err="1" smtClean="0">
                <a:solidFill>
                  <a:schemeClr val="accent6"/>
                </a:solidFill>
              </a:rPr>
              <a:t>macroéconomique</a:t>
            </a:r>
            <a:r>
              <a:rPr lang="en-GB" sz="1800" b="0" dirty="0" smtClean="0">
                <a:solidFill>
                  <a:schemeClr val="accent6"/>
                </a:solidFill>
              </a:rPr>
              <a:t>. </a:t>
            </a:r>
            <a:r>
              <a:rPr lang="en-GB" sz="1800" b="0" dirty="0" smtClean="0">
                <a:solidFill>
                  <a:schemeClr val="accent6"/>
                </a:solidFill>
              </a:rPr>
              <a:t> </a:t>
            </a:r>
            <a:endParaRPr lang="en-GB" sz="1800" b="0" dirty="0" smtClean="0">
              <a:solidFill>
                <a:schemeClr val="accent6"/>
              </a:solidFill>
            </a:endParaRPr>
          </a:p>
          <a:p>
            <a:pPr eaLnBrk="1" hangingPunct="1">
              <a:defRPr/>
            </a:pPr>
            <a:endParaRPr lang="en-US" sz="2000" dirty="0" smtClean="0"/>
          </a:p>
        </p:txBody>
      </p:sp>
      <p:sp>
        <p:nvSpPr>
          <p:cNvPr id="12292" name="Slide Number Placeholder 1"/>
          <p:cNvSpPr>
            <a:spLocks noGrp="1"/>
          </p:cNvSpPr>
          <p:nvPr>
            <p:ph type="sldNum" sz="quarter" idx="12"/>
          </p:nvPr>
        </p:nvSpPr>
        <p:spPr>
          <a:noFill/>
          <a:ln>
            <a:miter lim="800000"/>
            <a:headEnd/>
            <a:tailEnd/>
          </a:ln>
        </p:spPr>
        <p:txBody>
          <a:bodyPr/>
          <a:lstStyle/>
          <a:p>
            <a:fld id="{E712B1C6-970F-44BE-BDF3-4601C3EFA1A8}" type="slidenum">
              <a:rPr lang="en-GB" smtClean="0"/>
              <a:pPr/>
              <a:t>12</a:t>
            </a:fld>
            <a:endParaRPr lang="en-GB"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8775" y="1214422"/>
            <a:ext cx="8785225" cy="576263"/>
          </a:xfrm>
        </p:spPr>
        <p:txBody>
          <a:bodyPr/>
          <a:lstStyle/>
          <a:p>
            <a:pPr indent="0" eaLnBrk="1" hangingPunct="1"/>
            <a:r>
              <a:rPr lang="en-US" sz="2400" dirty="0" smtClean="0"/>
              <a:t>1° </a:t>
            </a:r>
            <a:r>
              <a:rPr lang="fr-FR" sz="2400" noProof="0" dirty="0" smtClean="0"/>
              <a:t>Déséquilibres </a:t>
            </a:r>
            <a:r>
              <a:rPr lang="fr-FR" sz="2400" noProof="0" dirty="0" smtClean="0"/>
              <a:t>macroéconomiques éventuels</a:t>
            </a:r>
          </a:p>
        </p:txBody>
      </p:sp>
      <p:sp>
        <p:nvSpPr>
          <p:cNvPr id="12291" name="Rectangle 3"/>
          <p:cNvSpPr>
            <a:spLocks noGrp="1" noChangeArrowheads="1"/>
          </p:cNvSpPr>
          <p:nvPr>
            <p:ph type="body" idx="1"/>
          </p:nvPr>
        </p:nvSpPr>
        <p:spPr>
          <a:xfrm>
            <a:off x="0" y="1714488"/>
            <a:ext cx="914400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rgbClr val="FF0000"/>
                </a:solidFill>
              </a:rPr>
              <a:t>Croissance du PIB</a:t>
            </a:r>
            <a:r>
              <a:rPr lang="fr-FR" b="0" noProof="0" dirty="0" smtClean="0">
                <a:solidFill>
                  <a:schemeClr val="accent6"/>
                </a:solidFill>
              </a:rPr>
              <a:t> faible ou en baisse </a:t>
            </a:r>
            <a:endParaRPr lang="fr-FR" b="0" noProof="0" dirty="0" smtClean="0">
              <a:solidFill>
                <a:srgbClr val="FF0000"/>
              </a:solidFill>
            </a:endParaRP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rgbClr val="FF0000"/>
                </a:solidFill>
              </a:rPr>
              <a:t>Inflation </a:t>
            </a:r>
            <a:r>
              <a:rPr lang="fr-FR" b="0" noProof="0" dirty="0" smtClean="0">
                <a:solidFill>
                  <a:schemeClr val="accent6"/>
                </a:solidFill>
              </a:rPr>
              <a:t>élevée et/ou en progression</a:t>
            </a:r>
            <a:endParaRPr lang="fr-FR" b="0" noProof="0" dirty="0" smtClean="0">
              <a:solidFill>
                <a:srgbClr val="FF0000"/>
              </a:solidFill>
            </a:endParaRP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Accroissement du déficit </a:t>
            </a:r>
            <a:r>
              <a:rPr lang="fr-FR" b="0" dirty="0" smtClean="0"/>
              <a:t>du </a:t>
            </a:r>
            <a:r>
              <a:rPr lang="fr-FR" b="0" dirty="0" smtClean="0">
                <a:solidFill>
                  <a:schemeClr val="accent2">
                    <a:lumMod val="75000"/>
                  </a:schemeClr>
                </a:solidFill>
              </a:rPr>
              <a:t>compte courant </a:t>
            </a:r>
            <a:r>
              <a:rPr lang="fr-FR" b="0" noProof="0" dirty="0" smtClean="0">
                <a:solidFill>
                  <a:schemeClr val="accent6"/>
                </a:solidFill>
              </a:rPr>
              <a:t>de la </a:t>
            </a:r>
            <a:r>
              <a:rPr lang="fr-FR" b="0" noProof="0" dirty="0" smtClean="0">
                <a:solidFill>
                  <a:srgbClr val="FF0000"/>
                </a:solidFill>
              </a:rPr>
              <a:t>balance des paiements </a:t>
            </a:r>
            <a:r>
              <a:rPr lang="fr-FR" b="0" noProof="0" dirty="0" smtClean="0">
                <a:solidFill>
                  <a:schemeClr val="accent6"/>
                </a:solidFill>
              </a:rPr>
              <a:t>et/ou baisse des réserves de devises ou instabilité du taux de change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Déficit élevé et/ou en hausse du</a:t>
            </a:r>
            <a:r>
              <a:rPr lang="fr-FR" b="0" noProof="0" dirty="0" smtClean="0">
                <a:solidFill>
                  <a:srgbClr val="FF0000"/>
                </a:solidFill>
              </a:rPr>
              <a:t> budget public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 élevé et/ou en baisse des</a:t>
            </a:r>
            <a:r>
              <a:rPr lang="fr-FR" b="0" noProof="0" dirty="0" smtClean="0">
                <a:solidFill>
                  <a:srgbClr val="FF0000"/>
                </a:solidFill>
              </a:rPr>
              <a:t> prêts non productifs </a:t>
            </a:r>
            <a:r>
              <a:rPr lang="fr-FR" b="0" noProof="0" dirty="0" smtClean="0">
                <a:solidFill>
                  <a:schemeClr val="accent6"/>
                </a:solidFill>
              </a:rPr>
              <a:t>dans le secteur bancaire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Accroissement des </a:t>
            </a:r>
            <a:r>
              <a:rPr lang="fr-FR" b="0" noProof="0" dirty="0" smtClean="0">
                <a:solidFill>
                  <a:srgbClr val="FF0000"/>
                </a:solidFill>
              </a:rPr>
              <a:t>dettes étrangères et du service de la dette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rgbClr val="FF0000"/>
                </a:solidFill>
              </a:rPr>
              <a:t>Climat d’affaires </a:t>
            </a:r>
            <a:r>
              <a:rPr lang="fr-FR" b="0" dirty="0" smtClean="0">
                <a:solidFill>
                  <a:schemeClr val="accent6"/>
                </a:solidFill>
              </a:rPr>
              <a:t>peu attractif</a:t>
            </a:r>
            <a:r>
              <a:rPr lang="fr-FR" b="0" noProof="0" dirty="0" smtClean="0">
                <a:solidFill>
                  <a:schemeClr val="accent6"/>
                </a:solidFill>
              </a:rPr>
              <a:t> et/ou qui se détériore</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rgbClr val="FF0000"/>
                </a:solidFill>
              </a:rPr>
              <a:t>Marchés financiers </a:t>
            </a:r>
            <a:r>
              <a:rPr lang="fr-FR" b="0" dirty="0" smtClean="0">
                <a:solidFill>
                  <a:schemeClr val="accent6"/>
                </a:solidFill>
              </a:rPr>
              <a:t>instables</a:t>
            </a:r>
            <a:endParaRPr lang="fr-FR" b="0" noProof="0" dirty="0" smtClean="0">
              <a:solidFill>
                <a:srgbClr val="FF0000"/>
              </a:solidFill>
            </a:endParaRPr>
          </a:p>
          <a:p>
            <a:pPr marL="457200" lvl="1" indent="0" eaLnBrk="1" hangingPunct="1">
              <a:lnSpc>
                <a:spcPct val="130000"/>
              </a:lnSpc>
              <a:spcBef>
                <a:spcPct val="0"/>
              </a:spcBef>
              <a:spcAft>
                <a:spcPts val="0"/>
              </a:spcAft>
              <a:buFont typeface="Wingdings" pitchFamily="2" charset="2"/>
              <a:buChar char="Ø"/>
              <a:defRPr/>
            </a:pPr>
            <a:r>
              <a:rPr lang="fr-FR" noProof="0" dirty="0" smtClean="0">
                <a:solidFill>
                  <a:schemeClr val="accent6"/>
                </a:solidFill>
              </a:rPr>
              <a:t>Essayez d’identifier les causes de ces déséquilibres</a:t>
            </a:r>
            <a:endParaRPr lang="fr-FR" noProof="0" dirty="0">
              <a:solidFill>
                <a:schemeClr val="accent6"/>
              </a:solidFill>
            </a:endParaRPr>
          </a:p>
        </p:txBody>
      </p:sp>
      <p:sp>
        <p:nvSpPr>
          <p:cNvPr id="12292" name="Slide Number Placeholder 1"/>
          <p:cNvSpPr>
            <a:spLocks noGrp="1"/>
          </p:cNvSpPr>
          <p:nvPr>
            <p:ph type="sldNum" sz="quarter" idx="12"/>
          </p:nvPr>
        </p:nvSpPr>
        <p:spPr>
          <a:noFill/>
          <a:ln>
            <a:miter lim="800000"/>
            <a:headEnd/>
            <a:tailEnd/>
          </a:ln>
        </p:spPr>
        <p:txBody>
          <a:bodyPr/>
          <a:lstStyle/>
          <a:p>
            <a:fld id="{2DCF74DD-796E-4C59-B178-37931CB8BC01}" type="slidenum">
              <a:rPr lang="en-GB" smtClean="0"/>
              <a:pPr/>
              <a:t>13</a:t>
            </a:fld>
            <a:endParaRPr lang="en-GB"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1124744"/>
            <a:ext cx="8229600" cy="936625"/>
          </a:xfrm>
        </p:spPr>
        <p:txBody>
          <a:bodyPr/>
          <a:lstStyle/>
          <a:p>
            <a:pPr indent="0" eaLnBrk="1" hangingPunct="1"/>
            <a:r>
              <a:rPr lang="fr-FR" sz="2600" noProof="0" dirty="0" smtClean="0"/>
              <a:t>Analyse des causes de ces déséquilibres</a:t>
            </a:r>
          </a:p>
        </p:txBody>
      </p:sp>
      <p:sp>
        <p:nvSpPr>
          <p:cNvPr id="13315" name="Rectangle 3"/>
          <p:cNvSpPr>
            <a:spLocks noGrp="1" noChangeArrowheads="1"/>
          </p:cNvSpPr>
          <p:nvPr>
            <p:ph type="body" idx="1"/>
          </p:nvPr>
        </p:nvSpPr>
        <p:spPr>
          <a:xfrm>
            <a:off x="457200" y="2205038"/>
            <a:ext cx="8229600" cy="4392314"/>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Chocs externes ou internes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Erreurs de politique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Instabilité politique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Capacité insuffisante permettant de réagir aux circonstances changeantes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Faiblesses institutionnelles dans le secteur public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Structures économiques rigides et absence de processus de transformation économique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Faible capacité d’adaptation dans les secteurs économiques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Etc.</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13316" name="Slide Number Placeholder 1"/>
          <p:cNvSpPr>
            <a:spLocks noGrp="1"/>
          </p:cNvSpPr>
          <p:nvPr>
            <p:ph type="sldNum" sz="quarter" idx="12"/>
          </p:nvPr>
        </p:nvSpPr>
        <p:spPr>
          <a:noFill/>
          <a:ln>
            <a:miter lim="800000"/>
            <a:headEnd/>
            <a:tailEnd/>
          </a:ln>
        </p:spPr>
        <p:txBody>
          <a:bodyPr/>
          <a:lstStyle/>
          <a:p>
            <a:fld id="{5B5C02EF-69C2-4A59-897F-5D6077C88BA3}" type="slidenum">
              <a:rPr lang="en-GB" smtClean="0"/>
              <a:pPr/>
              <a:t>14</a:t>
            </a:fld>
            <a:endParaRPr lang="en-GB"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536" y="1340768"/>
            <a:ext cx="8229600" cy="504825"/>
          </a:xfrm>
        </p:spPr>
        <p:txBody>
          <a:bodyPr/>
          <a:lstStyle/>
          <a:p>
            <a:pPr indent="0" eaLnBrk="1" hangingPunct="1"/>
            <a:r>
              <a:rPr lang="en-US" sz="2200" dirty="0" smtClean="0"/>
              <a:t>2° </a:t>
            </a:r>
            <a:r>
              <a:rPr lang="en-US" sz="2200" dirty="0" smtClean="0"/>
              <a:t>Evaluation de la </a:t>
            </a:r>
            <a:r>
              <a:rPr lang="en-US" sz="2200" dirty="0" err="1" smtClean="0"/>
              <a:t>politique</a:t>
            </a:r>
            <a:r>
              <a:rPr lang="en-US" sz="2200" dirty="0" smtClean="0"/>
              <a:t>  </a:t>
            </a:r>
            <a:r>
              <a:rPr lang="en-US" sz="2200" dirty="0" err="1" smtClean="0"/>
              <a:t>macroéconomique</a:t>
            </a:r>
            <a:r>
              <a:rPr lang="en-US" sz="2200" dirty="0" smtClean="0"/>
              <a:t> </a:t>
            </a:r>
            <a:endParaRPr lang="en-US" sz="2200" dirty="0" smtClean="0"/>
          </a:p>
        </p:txBody>
      </p:sp>
      <p:sp>
        <p:nvSpPr>
          <p:cNvPr id="15363" name="Rectangle 3"/>
          <p:cNvSpPr>
            <a:spLocks noGrp="1" noChangeArrowheads="1"/>
          </p:cNvSpPr>
          <p:nvPr>
            <p:ph type="body" idx="1"/>
          </p:nvPr>
        </p:nvSpPr>
        <p:spPr>
          <a:xfrm>
            <a:off x="107950" y="1989138"/>
            <a:ext cx="8928100" cy="4464050"/>
          </a:xfrm>
        </p:spPr>
        <p:txBody>
          <a:bodyPr/>
          <a:lstStyle/>
          <a:p>
            <a:pPr marL="457200" lvl="1" indent="0" eaLnBrk="1" hangingPunct="1">
              <a:lnSpc>
                <a:spcPct val="130000"/>
              </a:lnSpc>
              <a:spcBef>
                <a:spcPct val="0"/>
              </a:spcBef>
              <a:spcAft>
                <a:spcPts val="0"/>
              </a:spcAft>
              <a:buFontTx/>
              <a:buNone/>
              <a:defRPr/>
            </a:pPr>
            <a:r>
              <a:rPr lang="en-US" dirty="0" smtClean="0">
                <a:solidFill>
                  <a:schemeClr val="accent6"/>
                </a:solidFill>
              </a:rPr>
              <a:t>Le “policy mix” contribute-t-</a:t>
            </a:r>
            <a:r>
              <a:rPr lang="en-US" dirty="0" err="1" smtClean="0">
                <a:solidFill>
                  <a:schemeClr val="accent6"/>
                </a:solidFill>
              </a:rPr>
              <a:t>il</a:t>
            </a:r>
            <a:r>
              <a:rPr lang="en-US" dirty="0" smtClean="0">
                <a:solidFill>
                  <a:schemeClr val="accent6"/>
                </a:solidFill>
              </a:rPr>
              <a:t> à la correction des </a:t>
            </a:r>
            <a:r>
              <a:rPr lang="en-US" dirty="0" err="1" smtClean="0">
                <a:solidFill>
                  <a:schemeClr val="accent6"/>
                </a:solidFill>
              </a:rPr>
              <a:t>déséquilibres</a:t>
            </a:r>
            <a:r>
              <a:rPr lang="en-US" dirty="0" smtClean="0">
                <a:solidFill>
                  <a:schemeClr val="accent6"/>
                </a:solidFill>
              </a:rPr>
              <a:t> </a:t>
            </a:r>
            <a:r>
              <a:rPr lang="en-US" dirty="0" err="1" smtClean="0">
                <a:solidFill>
                  <a:schemeClr val="accent6"/>
                </a:solidFill>
              </a:rPr>
              <a:t>macroéconomiques</a:t>
            </a:r>
            <a:r>
              <a:rPr lang="en-US" dirty="0" smtClean="0">
                <a:solidFill>
                  <a:schemeClr val="accent6"/>
                </a:solidFill>
              </a:rPr>
              <a:t>?</a:t>
            </a:r>
            <a:endParaRPr lang="en-US" b="0" dirty="0" smtClean="0">
              <a:solidFill>
                <a:schemeClr val="accent6"/>
              </a:solidFill>
            </a:endParaRPr>
          </a:p>
          <a:p>
            <a:pPr marL="457200" lvl="1" indent="0" eaLnBrk="1" hangingPunct="1">
              <a:lnSpc>
                <a:spcPct val="130000"/>
              </a:lnSpc>
              <a:spcBef>
                <a:spcPct val="0"/>
              </a:spcBef>
              <a:spcAft>
                <a:spcPts val="0"/>
              </a:spcAft>
              <a:buFontTx/>
              <a:buNone/>
              <a:defRPr/>
            </a:pPr>
            <a:endParaRPr lang="en-US" sz="16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sz="1800" dirty="0" err="1" smtClean="0">
                <a:solidFill>
                  <a:schemeClr val="accent6"/>
                </a:solidFill>
              </a:rPr>
              <a:t>Politique</a:t>
            </a:r>
            <a:r>
              <a:rPr lang="en-US" sz="1800" dirty="0" smtClean="0">
                <a:solidFill>
                  <a:schemeClr val="accent6"/>
                </a:solidFill>
              </a:rPr>
              <a:t> </a:t>
            </a:r>
            <a:r>
              <a:rPr lang="en-US" sz="1800" dirty="0" err="1" smtClean="0">
                <a:solidFill>
                  <a:schemeClr val="accent6"/>
                </a:solidFill>
              </a:rPr>
              <a:t>budgétaire</a:t>
            </a:r>
            <a:r>
              <a:rPr lang="en-US" sz="1800" b="0" dirty="0" smtClean="0">
                <a:solidFill>
                  <a:schemeClr val="accent6"/>
                </a:solidFill>
              </a:rPr>
              <a:t>: </a:t>
            </a:r>
            <a:r>
              <a:rPr lang="en-US" sz="1800" b="0" dirty="0" err="1" smtClean="0">
                <a:solidFill>
                  <a:schemeClr val="accent6"/>
                </a:solidFill>
              </a:rPr>
              <a:t>niveau</a:t>
            </a:r>
            <a:r>
              <a:rPr lang="en-US" sz="1800" b="0" dirty="0" smtClean="0">
                <a:solidFill>
                  <a:schemeClr val="accent6"/>
                </a:solidFill>
              </a:rPr>
              <a:t> global des </a:t>
            </a:r>
            <a:r>
              <a:rPr lang="en-US" sz="1800" b="0" dirty="0" err="1" smtClean="0">
                <a:solidFill>
                  <a:schemeClr val="accent6"/>
                </a:solidFill>
              </a:rPr>
              <a:t>dépenses</a:t>
            </a:r>
            <a:r>
              <a:rPr lang="en-US" sz="1800" b="0" dirty="0" smtClean="0">
                <a:solidFill>
                  <a:schemeClr val="accent6"/>
                </a:solidFill>
              </a:rPr>
              <a:t> et des </a:t>
            </a:r>
            <a:r>
              <a:rPr lang="en-US" sz="1800" b="0" dirty="0" err="1" smtClean="0">
                <a:solidFill>
                  <a:schemeClr val="accent6"/>
                </a:solidFill>
              </a:rPr>
              <a:t>revenus</a:t>
            </a:r>
            <a:r>
              <a:rPr lang="en-US" sz="1800" b="0" dirty="0" smtClean="0">
                <a:solidFill>
                  <a:schemeClr val="accent6"/>
                </a:solidFill>
              </a:rPr>
              <a:t>, </a:t>
            </a:r>
            <a:r>
              <a:rPr lang="en-US" sz="1800" b="0" dirty="0" err="1" smtClean="0">
                <a:solidFill>
                  <a:schemeClr val="accent6"/>
                </a:solidFill>
              </a:rPr>
              <a:t>financement</a:t>
            </a:r>
            <a:r>
              <a:rPr lang="en-US" sz="1800" b="0" dirty="0" smtClean="0">
                <a:solidFill>
                  <a:schemeClr val="accent6"/>
                </a:solidFill>
              </a:rPr>
              <a:t> du </a:t>
            </a:r>
            <a:r>
              <a:rPr lang="en-US" sz="1800" b="0" dirty="0" err="1" smtClean="0">
                <a:solidFill>
                  <a:schemeClr val="accent6"/>
                </a:solidFill>
              </a:rPr>
              <a:t>déficit</a:t>
            </a:r>
            <a:r>
              <a:rPr lang="en-US" sz="1800" b="0" dirty="0" smtClean="0">
                <a:solidFill>
                  <a:schemeClr val="accent6"/>
                </a:solidFill>
              </a:rPr>
              <a:t>, </a:t>
            </a:r>
            <a:r>
              <a:rPr lang="en-US" sz="1800" b="0" dirty="0" err="1" smtClean="0">
                <a:solidFill>
                  <a:schemeClr val="accent6"/>
                </a:solidFill>
              </a:rPr>
              <a:t>soutenabilité</a:t>
            </a:r>
            <a:r>
              <a:rPr lang="en-US" sz="1800" b="0" dirty="0" smtClean="0">
                <a:solidFill>
                  <a:schemeClr val="accent6"/>
                </a:solidFill>
              </a:rPr>
              <a:t> de la </a:t>
            </a:r>
            <a:r>
              <a:rPr lang="en-US" sz="1800" b="0" dirty="0" err="1" smtClean="0">
                <a:solidFill>
                  <a:schemeClr val="accent6"/>
                </a:solidFill>
              </a:rPr>
              <a:t>dette</a:t>
            </a:r>
            <a:r>
              <a:rPr lang="en-US" sz="1800" b="0" dirty="0" smtClean="0">
                <a:solidFill>
                  <a:schemeClr val="accent6"/>
                </a:solidFill>
              </a:rPr>
              <a:t> etc</a:t>
            </a:r>
          </a:p>
          <a:p>
            <a:pPr marL="933450" lvl="1" indent="-476250" eaLnBrk="1" hangingPunct="1">
              <a:lnSpc>
                <a:spcPct val="130000"/>
              </a:lnSpc>
              <a:spcBef>
                <a:spcPct val="0"/>
              </a:spcBef>
              <a:spcAft>
                <a:spcPts val="0"/>
              </a:spcAft>
              <a:buNone/>
              <a:defRPr/>
            </a:pPr>
            <a:endParaRPr lang="en-US" sz="100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sz="1800" dirty="0" err="1" smtClean="0">
                <a:solidFill>
                  <a:schemeClr val="accent6"/>
                </a:solidFill>
              </a:rPr>
              <a:t>Politique</a:t>
            </a:r>
            <a:r>
              <a:rPr lang="en-US" sz="1800" dirty="0" smtClean="0">
                <a:solidFill>
                  <a:schemeClr val="accent6"/>
                </a:solidFill>
              </a:rPr>
              <a:t> </a:t>
            </a:r>
            <a:r>
              <a:rPr lang="en-US" sz="1800" dirty="0" err="1" smtClean="0">
                <a:solidFill>
                  <a:schemeClr val="accent6"/>
                </a:solidFill>
              </a:rPr>
              <a:t>monétaire</a:t>
            </a:r>
            <a:r>
              <a:rPr lang="en-US" sz="1800" dirty="0" smtClean="0">
                <a:solidFill>
                  <a:schemeClr val="accent6"/>
                </a:solidFill>
              </a:rPr>
              <a:t>:</a:t>
            </a:r>
            <a:r>
              <a:rPr lang="en-US" sz="1800" b="0" dirty="0" smtClean="0">
                <a:solidFill>
                  <a:schemeClr val="accent6"/>
                </a:solidFill>
              </a:rPr>
              <a:t> </a:t>
            </a:r>
            <a:r>
              <a:rPr lang="en-US" sz="1800" b="0" dirty="0" err="1" smtClean="0">
                <a:solidFill>
                  <a:schemeClr val="accent6"/>
                </a:solidFill>
              </a:rPr>
              <a:t>maîtrise</a:t>
            </a:r>
            <a:r>
              <a:rPr lang="en-US" sz="1800" b="0" dirty="0" smtClean="0">
                <a:solidFill>
                  <a:schemeClr val="accent6"/>
                </a:solidFill>
              </a:rPr>
              <a:t> de </a:t>
            </a:r>
            <a:r>
              <a:rPr lang="en-US" sz="1800" b="0" dirty="0" err="1" smtClean="0">
                <a:solidFill>
                  <a:schemeClr val="accent6"/>
                </a:solidFill>
              </a:rPr>
              <a:t>l’inflation</a:t>
            </a:r>
            <a:r>
              <a:rPr lang="en-US" sz="1800" b="0" dirty="0" smtClean="0">
                <a:solidFill>
                  <a:schemeClr val="accent6"/>
                </a:solidFill>
              </a:rPr>
              <a:t>, </a:t>
            </a:r>
            <a:r>
              <a:rPr lang="en-US" sz="1800" b="0" dirty="0" err="1" smtClean="0">
                <a:solidFill>
                  <a:schemeClr val="accent6"/>
                </a:solidFill>
              </a:rPr>
              <a:t>croissance</a:t>
            </a:r>
            <a:r>
              <a:rPr lang="en-US" sz="1800" b="0" dirty="0" smtClean="0">
                <a:solidFill>
                  <a:schemeClr val="accent6"/>
                </a:solidFill>
              </a:rPr>
              <a:t> </a:t>
            </a:r>
            <a:r>
              <a:rPr lang="en-US" sz="1800" b="0" dirty="0" err="1" smtClean="0">
                <a:solidFill>
                  <a:schemeClr val="accent6"/>
                </a:solidFill>
              </a:rPr>
              <a:t>monétaire</a:t>
            </a:r>
            <a:r>
              <a:rPr lang="en-US" sz="1800" b="0" dirty="0" smtClean="0">
                <a:solidFill>
                  <a:schemeClr val="accent6"/>
                </a:solidFill>
              </a:rPr>
              <a:t>, </a:t>
            </a:r>
            <a:r>
              <a:rPr lang="en-US" sz="1800" b="0" dirty="0" err="1" smtClean="0">
                <a:solidFill>
                  <a:schemeClr val="accent6"/>
                </a:solidFill>
              </a:rPr>
              <a:t>régulation</a:t>
            </a:r>
            <a:r>
              <a:rPr lang="en-US" sz="1800" b="0" dirty="0" smtClean="0">
                <a:solidFill>
                  <a:schemeClr val="accent6"/>
                </a:solidFill>
              </a:rPr>
              <a:t> des </a:t>
            </a:r>
            <a:r>
              <a:rPr lang="en-US" sz="1800" b="0" dirty="0" err="1" smtClean="0">
                <a:solidFill>
                  <a:schemeClr val="accent6"/>
                </a:solidFill>
              </a:rPr>
              <a:t>secteurs</a:t>
            </a:r>
            <a:r>
              <a:rPr lang="en-US" sz="1800" b="0" dirty="0" smtClean="0">
                <a:solidFill>
                  <a:schemeClr val="accent6"/>
                </a:solidFill>
              </a:rPr>
              <a:t> </a:t>
            </a:r>
            <a:r>
              <a:rPr lang="en-US" sz="1800" b="0" dirty="0" err="1" smtClean="0">
                <a:solidFill>
                  <a:schemeClr val="accent6"/>
                </a:solidFill>
              </a:rPr>
              <a:t>bancaire</a:t>
            </a:r>
            <a:r>
              <a:rPr lang="en-US" sz="1800" b="0" dirty="0" smtClean="0">
                <a:solidFill>
                  <a:schemeClr val="accent6"/>
                </a:solidFill>
              </a:rPr>
              <a:t> et financier, conditions de </a:t>
            </a:r>
            <a:r>
              <a:rPr lang="en-US" sz="1800" b="0" dirty="0" err="1" smtClean="0">
                <a:solidFill>
                  <a:schemeClr val="accent6"/>
                </a:solidFill>
              </a:rPr>
              <a:t>crédit</a:t>
            </a:r>
            <a:r>
              <a:rPr lang="en-US" sz="1800" b="0" dirty="0" smtClean="0">
                <a:solidFill>
                  <a:schemeClr val="accent6"/>
                </a:solidFill>
              </a:rPr>
              <a:t>, </a:t>
            </a:r>
            <a:r>
              <a:rPr lang="en-US" sz="1800" b="0" dirty="0" smtClean="0">
                <a:solidFill>
                  <a:schemeClr val="accent6"/>
                </a:solidFill>
              </a:rPr>
              <a:t>etc</a:t>
            </a:r>
            <a:r>
              <a:rPr lang="en-US" sz="1800" b="0" dirty="0" smtClean="0">
                <a:solidFill>
                  <a:schemeClr val="accent6"/>
                </a:solidFill>
              </a:rPr>
              <a:t>.</a:t>
            </a:r>
          </a:p>
          <a:p>
            <a:pPr marL="933450" lvl="1" indent="-476250" eaLnBrk="1" hangingPunct="1">
              <a:lnSpc>
                <a:spcPct val="130000"/>
              </a:lnSpc>
              <a:spcBef>
                <a:spcPct val="0"/>
              </a:spcBef>
              <a:spcAft>
                <a:spcPts val="0"/>
              </a:spcAft>
              <a:buFont typeface="Wingdings" pitchFamily="2" charset="2"/>
              <a:buChar char="§"/>
              <a:defRPr/>
            </a:pPr>
            <a:endParaRPr lang="en-US" sz="10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US" sz="1800" b="0" dirty="0" err="1" smtClean="0">
                <a:solidFill>
                  <a:schemeClr val="accent6"/>
                </a:solidFill>
              </a:rPr>
              <a:t>Est-ce</a:t>
            </a:r>
            <a:r>
              <a:rPr lang="en-US" sz="1800" b="0" dirty="0" smtClean="0">
                <a:solidFill>
                  <a:schemeClr val="accent6"/>
                </a:solidFill>
              </a:rPr>
              <a:t> </a:t>
            </a:r>
            <a:r>
              <a:rPr lang="en-US" sz="1800" b="0" dirty="0" err="1" smtClean="0">
                <a:solidFill>
                  <a:schemeClr val="accent6"/>
                </a:solidFill>
              </a:rPr>
              <a:t>que</a:t>
            </a:r>
            <a:r>
              <a:rPr lang="en-US" sz="1800" b="0" dirty="0" smtClean="0">
                <a:solidFill>
                  <a:schemeClr val="accent6"/>
                </a:solidFill>
              </a:rPr>
              <a:t> le “</a:t>
            </a:r>
            <a:r>
              <a:rPr lang="en-US" sz="1800" dirty="0" smtClean="0">
                <a:solidFill>
                  <a:schemeClr val="accent6"/>
                </a:solidFill>
              </a:rPr>
              <a:t>policy mix”  </a:t>
            </a:r>
            <a:r>
              <a:rPr lang="en-US" sz="1800" b="0" dirty="0" err="1" smtClean="0">
                <a:solidFill>
                  <a:schemeClr val="accent6"/>
                </a:solidFill>
              </a:rPr>
              <a:t>est</a:t>
            </a:r>
            <a:r>
              <a:rPr lang="en-US" sz="1800" b="0" dirty="0" smtClean="0">
                <a:solidFill>
                  <a:schemeClr val="accent6"/>
                </a:solidFill>
              </a:rPr>
              <a:t> favorable à la </a:t>
            </a:r>
            <a:r>
              <a:rPr lang="en-US" sz="1800" b="0" dirty="0" err="1" smtClean="0">
                <a:solidFill>
                  <a:schemeClr val="accent6"/>
                </a:solidFill>
              </a:rPr>
              <a:t>stabilité</a:t>
            </a:r>
            <a:r>
              <a:rPr lang="en-US" sz="1800" b="0" dirty="0" smtClean="0">
                <a:solidFill>
                  <a:schemeClr val="accent6"/>
                </a:solidFill>
              </a:rPr>
              <a:t>? Les </a:t>
            </a:r>
            <a:r>
              <a:rPr lang="en-US" sz="1800" b="0" dirty="0" err="1" smtClean="0">
                <a:solidFill>
                  <a:schemeClr val="accent6"/>
                </a:solidFill>
              </a:rPr>
              <a:t>politiques</a:t>
            </a:r>
            <a:r>
              <a:rPr lang="en-US" sz="1800" b="0" dirty="0" smtClean="0">
                <a:solidFill>
                  <a:schemeClr val="accent6"/>
                </a:solidFill>
              </a:rPr>
              <a:t> </a:t>
            </a:r>
            <a:r>
              <a:rPr lang="en-US" sz="1800" b="0" dirty="0" err="1" smtClean="0">
                <a:solidFill>
                  <a:schemeClr val="accent6"/>
                </a:solidFill>
              </a:rPr>
              <a:t>budgétaire</a:t>
            </a:r>
            <a:r>
              <a:rPr lang="en-US" sz="1800" b="0" dirty="0" smtClean="0">
                <a:solidFill>
                  <a:schemeClr val="accent6"/>
                </a:solidFill>
              </a:rPr>
              <a:t>, </a:t>
            </a:r>
            <a:r>
              <a:rPr lang="en-US" sz="1800" b="0" dirty="0" err="1" smtClean="0">
                <a:solidFill>
                  <a:schemeClr val="accent6"/>
                </a:solidFill>
              </a:rPr>
              <a:t>monétaire</a:t>
            </a:r>
            <a:r>
              <a:rPr lang="en-US" sz="1800" b="0" dirty="0" smtClean="0">
                <a:solidFill>
                  <a:schemeClr val="accent6"/>
                </a:solidFill>
              </a:rPr>
              <a:t> et de </a:t>
            </a:r>
            <a:r>
              <a:rPr lang="en-US" sz="1800" b="0" dirty="0" err="1" smtClean="0">
                <a:solidFill>
                  <a:schemeClr val="accent6"/>
                </a:solidFill>
              </a:rPr>
              <a:t>taux</a:t>
            </a:r>
            <a:r>
              <a:rPr lang="en-US" sz="1800" b="0" dirty="0" smtClean="0">
                <a:solidFill>
                  <a:schemeClr val="accent6"/>
                </a:solidFill>
              </a:rPr>
              <a:t> de change </a:t>
            </a:r>
            <a:r>
              <a:rPr lang="en-US" sz="1800" b="0" dirty="0" err="1" smtClean="0">
                <a:solidFill>
                  <a:schemeClr val="accent6"/>
                </a:solidFill>
              </a:rPr>
              <a:t>sont-elles</a:t>
            </a:r>
            <a:r>
              <a:rPr lang="en-US" sz="1800" b="0" dirty="0" smtClean="0">
                <a:solidFill>
                  <a:schemeClr val="accent6"/>
                </a:solidFill>
              </a:rPr>
              <a:t> </a:t>
            </a:r>
            <a:r>
              <a:rPr lang="en-US" sz="1800" b="0" dirty="0" err="1" smtClean="0">
                <a:solidFill>
                  <a:schemeClr val="accent6"/>
                </a:solidFill>
              </a:rPr>
              <a:t>cohérentes</a:t>
            </a:r>
            <a:r>
              <a:rPr lang="en-US" sz="1800" b="0" dirty="0" smtClean="0">
                <a:solidFill>
                  <a:schemeClr val="accent6"/>
                </a:solidFill>
              </a:rPr>
              <a:t> et </a:t>
            </a:r>
            <a:r>
              <a:rPr lang="en-US" sz="1800" b="0" dirty="0" err="1" smtClean="0">
                <a:solidFill>
                  <a:schemeClr val="accent6"/>
                </a:solidFill>
              </a:rPr>
              <a:t>orientées</a:t>
            </a:r>
            <a:r>
              <a:rPr lang="en-US" sz="1800" b="0" dirty="0" smtClean="0">
                <a:solidFill>
                  <a:schemeClr val="accent6"/>
                </a:solidFill>
              </a:rPr>
              <a:t> </a:t>
            </a:r>
            <a:r>
              <a:rPr lang="en-US" sz="1800" b="0" dirty="0" err="1" smtClean="0">
                <a:solidFill>
                  <a:schemeClr val="accent6"/>
                </a:solidFill>
              </a:rPr>
              <a:t>vers</a:t>
            </a:r>
            <a:r>
              <a:rPr lang="en-US" sz="1800" b="0" dirty="0" smtClean="0">
                <a:solidFill>
                  <a:schemeClr val="accent6"/>
                </a:solidFill>
              </a:rPr>
              <a:t> la </a:t>
            </a:r>
            <a:r>
              <a:rPr lang="en-US" sz="1800" b="0" dirty="0" err="1" smtClean="0">
                <a:solidFill>
                  <a:schemeClr val="accent6"/>
                </a:solidFill>
              </a:rPr>
              <a:t>stabilité</a:t>
            </a:r>
            <a:r>
              <a:rPr lang="en-US" sz="1800" b="0" dirty="0" smtClean="0">
                <a:solidFill>
                  <a:schemeClr val="accent6"/>
                </a:solidFill>
              </a:rPr>
              <a:t>?</a:t>
            </a:r>
            <a:endParaRPr lang="en-US"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b="0" dirty="0" smtClean="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fld id="{1C2FE71B-6F3D-4FD8-88A4-53C5EC9D1AB0}" type="slidenum">
              <a:rPr lang="en-GB" smtClean="0"/>
              <a:pPr/>
              <a:t>15</a:t>
            </a:fld>
            <a:endParaRPr lang="en-GB"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536" y="1340768"/>
            <a:ext cx="8229600" cy="504825"/>
          </a:xfrm>
        </p:spPr>
        <p:txBody>
          <a:bodyPr/>
          <a:lstStyle/>
          <a:p>
            <a:pPr indent="0" eaLnBrk="1" hangingPunct="1"/>
            <a:r>
              <a:rPr lang="en-US" sz="2400" dirty="0" smtClean="0"/>
              <a:t>2° </a:t>
            </a:r>
            <a:r>
              <a:rPr lang="en-US" sz="2400" dirty="0" smtClean="0"/>
              <a:t>Evaluation de la </a:t>
            </a:r>
            <a:r>
              <a:rPr lang="en-US" sz="2400" dirty="0" err="1" smtClean="0"/>
              <a:t>politique</a:t>
            </a:r>
            <a:r>
              <a:rPr lang="en-US" sz="2400" dirty="0" smtClean="0"/>
              <a:t>  </a:t>
            </a:r>
            <a:r>
              <a:rPr lang="en-US" sz="2400" dirty="0" err="1" smtClean="0"/>
              <a:t>macroéconomique</a:t>
            </a:r>
            <a:r>
              <a:rPr lang="en-US" sz="2400" dirty="0" smtClean="0"/>
              <a:t>: </a:t>
            </a:r>
            <a:r>
              <a:rPr lang="en-US" sz="2400" dirty="0" err="1" smtClean="0"/>
              <a:t>politique</a:t>
            </a:r>
            <a:r>
              <a:rPr lang="en-US" sz="2400" dirty="0" smtClean="0"/>
              <a:t> de MRN</a:t>
            </a:r>
            <a:endParaRPr lang="en-US" sz="2400" dirty="0" smtClean="0"/>
          </a:p>
        </p:txBody>
      </p:sp>
      <p:sp>
        <p:nvSpPr>
          <p:cNvPr id="15363" name="Rectangle 3"/>
          <p:cNvSpPr>
            <a:spLocks noGrp="1" noChangeArrowheads="1"/>
          </p:cNvSpPr>
          <p:nvPr>
            <p:ph type="body" idx="1"/>
          </p:nvPr>
        </p:nvSpPr>
        <p:spPr>
          <a:xfrm>
            <a:off x="107950" y="1989138"/>
            <a:ext cx="8928100" cy="4464050"/>
          </a:xfrm>
        </p:spPr>
        <p:txBody>
          <a:bodyPr/>
          <a:lstStyle/>
          <a:p>
            <a:pPr marL="457200" lvl="1" indent="0" eaLnBrk="1" hangingPunct="1">
              <a:lnSpc>
                <a:spcPct val="130000"/>
              </a:lnSpc>
              <a:spcBef>
                <a:spcPct val="0"/>
              </a:spcBef>
              <a:spcAft>
                <a:spcPts val="0"/>
              </a:spcAft>
              <a:buFontTx/>
              <a:buNone/>
              <a:defRPr/>
            </a:pPr>
            <a:r>
              <a:rPr lang="en-US" dirty="0" err="1" smtClean="0"/>
              <a:t>Analyser</a:t>
            </a:r>
            <a:r>
              <a:rPr lang="en-US" dirty="0" smtClean="0"/>
              <a:t>:</a:t>
            </a:r>
            <a:endParaRPr lang="en-US" dirty="0" smtClean="0"/>
          </a:p>
          <a:p>
            <a:pPr marL="457200" lvl="1" indent="0" eaLnBrk="1" hangingPunct="1">
              <a:lnSpc>
                <a:spcPct val="130000"/>
              </a:lnSpc>
              <a:spcBef>
                <a:spcPct val="0"/>
              </a:spcBef>
              <a:spcAft>
                <a:spcPts val="0"/>
              </a:spcAft>
              <a:buFont typeface="Wingdings" pitchFamily="2" charset="2"/>
              <a:buChar char="§"/>
              <a:defRPr/>
            </a:pPr>
            <a:r>
              <a:rPr lang="en-US" b="0" dirty="0" smtClean="0"/>
              <a:t> </a:t>
            </a:r>
            <a:r>
              <a:rPr lang="en-US" b="0" dirty="0" smtClean="0"/>
              <a:t>Ratios: </a:t>
            </a:r>
            <a:r>
              <a:rPr lang="en-US" b="0" dirty="0" err="1" smtClean="0"/>
              <a:t>recettes</a:t>
            </a:r>
            <a:r>
              <a:rPr lang="en-US" b="0" dirty="0" smtClean="0"/>
              <a:t> </a:t>
            </a:r>
            <a:r>
              <a:rPr lang="en-US" b="0" dirty="0" err="1" smtClean="0"/>
              <a:t>fiscales</a:t>
            </a:r>
            <a:r>
              <a:rPr lang="en-US" b="0" dirty="0" smtClean="0"/>
              <a:t> &amp; non </a:t>
            </a:r>
            <a:r>
              <a:rPr lang="en-US" b="0" dirty="0" err="1" smtClean="0"/>
              <a:t>fiscales</a:t>
            </a:r>
            <a:r>
              <a:rPr lang="en-US" b="0" dirty="0" smtClean="0"/>
              <a:t> en % du PIB </a:t>
            </a:r>
            <a:r>
              <a:rPr lang="en-US" b="0" dirty="0" smtClean="0"/>
              <a:t>(</a:t>
            </a:r>
            <a:r>
              <a:rPr lang="en-US" b="0" dirty="0" err="1" smtClean="0"/>
              <a:t>tendances</a:t>
            </a:r>
            <a:r>
              <a:rPr lang="en-US" b="0" dirty="0" smtClean="0"/>
              <a:t> et </a:t>
            </a:r>
            <a:r>
              <a:rPr lang="en-US" b="0" dirty="0" err="1" smtClean="0"/>
              <a:t>comparaisons</a:t>
            </a:r>
            <a:r>
              <a:rPr lang="en-US" b="0" dirty="0" smtClean="0"/>
              <a:t>)</a:t>
            </a:r>
            <a:endParaRPr lang="en-US" b="0" dirty="0" smtClean="0"/>
          </a:p>
          <a:p>
            <a:pPr marL="457200" lvl="1" indent="0" eaLnBrk="1" hangingPunct="1">
              <a:lnSpc>
                <a:spcPct val="130000"/>
              </a:lnSpc>
              <a:spcBef>
                <a:spcPct val="0"/>
              </a:spcBef>
              <a:spcAft>
                <a:spcPts val="0"/>
              </a:spcAft>
              <a:buFont typeface="Wingdings" pitchFamily="2" charset="2"/>
              <a:buChar char="§"/>
              <a:defRPr/>
            </a:pPr>
            <a:r>
              <a:rPr lang="en-US" b="0" dirty="0" smtClean="0"/>
              <a:t> </a:t>
            </a:r>
            <a:r>
              <a:rPr lang="en-US" b="0" dirty="0" smtClean="0"/>
              <a:t>Effort fiscal(</a:t>
            </a:r>
            <a:r>
              <a:rPr lang="en-US" b="0" dirty="0" err="1" smtClean="0"/>
              <a:t>recettes</a:t>
            </a:r>
            <a:r>
              <a:rPr lang="en-US" b="0" dirty="0" smtClean="0"/>
              <a:t> </a:t>
            </a:r>
            <a:r>
              <a:rPr lang="en-US" b="0" dirty="0" err="1" smtClean="0"/>
              <a:t>collectées</a:t>
            </a:r>
            <a:r>
              <a:rPr lang="en-US" b="0" dirty="0" smtClean="0"/>
              <a:t>/</a:t>
            </a:r>
            <a:r>
              <a:rPr lang="en-US" b="0" dirty="0" err="1" smtClean="0"/>
              <a:t>recettes</a:t>
            </a:r>
            <a:r>
              <a:rPr lang="en-US" b="0" dirty="0" smtClean="0"/>
              <a:t> </a:t>
            </a:r>
            <a:r>
              <a:rPr lang="en-US" b="0" dirty="0" err="1" smtClean="0"/>
              <a:t>potentielles</a:t>
            </a:r>
            <a:r>
              <a:rPr lang="en-US" b="0" dirty="0" smtClean="0"/>
              <a:t>)</a:t>
            </a:r>
            <a:endParaRPr lang="en-US" b="0" dirty="0" smtClean="0"/>
          </a:p>
          <a:p>
            <a:pPr marL="457200" lvl="1" indent="0" eaLnBrk="1" hangingPunct="1">
              <a:lnSpc>
                <a:spcPct val="130000"/>
              </a:lnSpc>
              <a:spcBef>
                <a:spcPct val="0"/>
              </a:spcBef>
              <a:spcAft>
                <a:spcPts val="0"/>
              </a:spcAft>
              <a:buFont typeface="Wingdings" pitchFamily="2" charset="2"/>
              <a:buChar char="§"/>
              <a:defRPr/>
            </a:pPr>
            <a:r>
              <a:rPr lang="en-US" b="0" dirty="0" smtClean="0"/>
              <a:t> </a:t>
            </a:r>
            <a:r>
              <a:rPr lang="en-US" b="0" dirty="0" smtClean="0"/>
              <a:t>Types de taxes</a:t>
            </a:r>
            <a:endParaRPr lang="en-US" b="0" dirty="0" smtClean="0"/>
          </a:p>
          <a:p>
            <a:pPr marL="457200" lvl="1" indent="0" eaLnBrk="1" hangingPunct="1">
              <a:lnSpc>
                <a:spcPct val="130000"/>
              </a:lnSpc>
              <a:spcBef>
                <a:spcPct val="0"/>
              </a:spcBef>
              <a:spcAft>
                <a:spcPts val="0"/>
              </a:spcAft>
              <a:buFont typeface="Wingdings" pitchFamily="2" charset="2"/>
              <a:buChar char="§"/>
              <a:defRPr/>
            </a:pPr>
            <a:r>
              <a:rPr lang="en-US" b="0" dirty="0" smtClean="0"/>
              <a:t> </a:t>
            </a:r>
            <a:r>
              <a:rPr lang="en-US" b="0" dirty="0" err="1" smtClean="0"/>
              <a:t>Avantages</a:t>
            </a:r>
            <a:r>
              <a:rPr lang="en-US" b="0" dirty="0" smtClean="0"/>
              <a:t> </a:t>
            </a:r>
            <a:r>
              <a:rPr lang="en-US" b="0" dirty="0" err="1" smtClean="0"/>
              <a:t>fiscaux</a:t>
            </a:r>
            <a:r>
              <a:rPr lang="en-US" b="0" dirty="0" smtClean="0"/>
              <a:t>(exemptions</a:t>
            </a:r>
            <a:r>
              <a:rPr lang="en-US" b="0" dirty="0" smtClean="0"/>
              <a:t>, </a:t>
            </a:r>
            <a:r>
              <a:rPr lang="en-US" b="0" dirty="0" err="1" smtClean="0"/>
              <a:t>réductions</a:t>
            </a:r>
            <a:r>
              <a:rPr lang="en-US" b="0" dirty="0" smtClean="0"/>
              <a:t>, </a:t>
            </a:r>
            <a:r>
              <a:rPr lang="en-US" b="0" dirty="0" smtClean="0"/>
              <a:t>zones </a:t>
            </a:r>
            <a:r>
              <a:rPr lang="en-US" b="0" dirty="0" err="1" smtClean="0"/>
              <a:t>franches</a:t>
            </a:r>
            <a:r>
              <a:rPr lang="en-US" b="0" dirty="0" smtClean="0"/>
              <a:t>, </a:t>
            </a:r>
            <a:r>
              <a:rPr lang="en-US" b="0" dirty="0" smtClean="0"/>
              <a:t>zones</a:t>
            </a:r>
            <a:r>
              <a:rPr lang="en-US" b="0" dirty="0" smtClean="0"/>
              <a:t>, etc.)</a:t>
            </a:r>
          </a:p>
          <a:p>
            <a:pPr marL="457200" lvl="1" indent="0" eaLnBrk="1" hangingPunct="1">
              <a:lnSpc>
                <a:spcPct val="130000"/>
              </a:lnSpc>
              <a:spcBef>
                <a:spcPct val="0"/>
              </a:spcBef>
              <a:spcAft>
                <a:spcPts val="0"/>
              </a:spcAft>
              <a:buFont typeface="Wingdings" pitchFamily="2" charset="2"/>
              <a:buChar char="§"/>
              <a:defRPr/>
            </a:pPr>
            <a:r>
              <a:rPr lang="en-US" b="0" dirty="0" smtClean="0"/>
              <a:t> Efforts pour </a:t>
            </a:r>
            <a:r>
              <a:rPr lang="en-US" b="0" dirty="0" err="1" smtClean="0"/>
              <a:t>améliorer</a:t>
            </a:r>
            <a:r>
              <a:rPr lang="en-US" b="0" dirty="0" smtClean="0"/>
              <a:t> la MRN (projections </a:t>
            </a:r>
            <a:r>
              <a:rPr lang="en-US" b="0" dirty="0" err="1" smtClean="0"/>
              <a:t>macrobudgétaires</a:t>
            </a:r>
            <a:r>
              <a:rPr lang="en-US" b="0" dirty="0" smtClean="0"/>
              <a:t>, </a:t>
            </a:r>
            <a:r>
              <a:rPr lang="en-US" b="0" dirty="0" smtClean="0"/>
              <a:t>measures taken to </a:t>
            </a:r>
            <a:r>
              <a:rPr lang="en-US" b="0" dirty="0" err="1" smtClean="0"/>
              <a:t>increade</a:t>
            </a:r>
            <a:r>
              <a:rPr lang="en-US" b="0" dirty="0" smtClean="0"/>
              <a:t> DRM, policies regarding natural resources….)</a:t>
            </a:r>
          </a:p>
          <a:p>
            <a:pPr marL="933450" lvl="1" indent="-476250" eaLnBrk="1" hangingPunct="1">
              <a:lnSpc>
                <a:spcPct val="130000"/>
              </a:lnSpc>
              <a:spcBef>
                <a:spcPct val="0"/>
              </a:spcBef>
              <a:spcAft>
                <a:spcPts val="0"/>
              </a:spcAft>
              <a:buNone/>
              <a:defRPr/>
            </a:pPr>
            <a:endParaRPr lang="en-US" b="0" dirty="0" smtClean="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fld id="{1C2FE71B-6F3D-4FD8-88A4-53C5EC9D1AB0}" type="slidenum">
              <a:rPr lang="en-GB" smtClean="0"/>
              <a:pPr/>
              <a:t>16</a:t>
            </a:fld>
            <a:endParaRPr lang="en-GB"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339850"/>
            <a:ext cx="8229600" cy="504825"/>
          </a:xfrm>
        </p:spPr>
        <p:txBody>
          <a:bodyPr/>
          <a:lstStyle/>
          <a:p>
            <a:pPr indent="0" eaLnBrk="1" hangingPunct="1"/>
            <a:r>
              <a:rPr lang="en-US" dirty="0" smtClean="0"/>
              <a:t>2° </a:t>
            </a:r>
            <a:r>
              <a:rPr lang="en-US" dirty="0" smtClean="0"/>
              <a:t>Evaluation de la </a:t>
            </a:r>
            <a:r>
              <a:rPr lang="en-US" dirty="0" err="1" smtClean="0"/>
              <a:t>politique</a:t>
            </a:r>
            <a:r>
              <a:rPr lang="en-US" dirty="0" smtClean="0"/>
              <a:t> </a:t>
            </a:r>
            <a:r>
              <a:rPr lang="en-US" dirty="0" err="1" smtClean="0"/>
              <a:t>macroéconomique</a:t>
            </a:r>
            <a:endParaRPr lang="en-US" dirty="0" smtClean="0"/>
          </a:p>
        </p:txBody>
      </p:sp>
      <p:sp>
        <p:nvSpPr>
          <p:cNvPr id="15363" name="Rectangle 3"/>
          <p:cNvSpPr>
            <a:spLocks noGrp="1" noChangeArrowheads="1"/>
          </p:cNvSpPr>
          <p:nvPr>
            <p:ph type="body" idx="1"/>
          </p:nvPr>
        </p:nvSpPr>
        <p:spPr>
          <a:xfrm>
            <a:off x="107950" y="1989138"/>
            <a:ext cx="8928100" cy="4464050"/>
          </a:xfrm>
        </p:spPr>
        <p:txBody>
          <a:bodyPr/>
          <a:lstStyle/>
          <a:p>
            <a:pPr marL="457200" lvl="1" indent="0" eaLnBrk="1" hangingPunct="1">
              <a:lnSpc>
                <a:spcPct val="130000"/>
              </a:lnSpc>
              <a:spcBef>
                <a:spcPct val="0"/>
              </a:spcBef>
              <a:spcAft>
                <a:spcPts val="0"/>
              </a:spcAft>
              <a:buFontTx/>
              <a:buNone/>
              <a:defRPr/>
            </a:pPr>
            <a:endParaRPr lang="en-US" dirty="0" smtClean="0">
              <a:solidFill>
                <a:schemeClr val="accent6"/>
              </a:solidFill>
            </a:endParaRPr>
          </a:p>
          <a:p>
            <a:pPr marL="457200" lvl="1" indent="0" eaLnBrk="1" hangingPunct="1">
              <a:lnSpc>
                <a:spcPct val="130000"/>
              </a:lnSpc>
              <a:spcBef>
                <a:spcPct val="0"/>
              </a:spcBef>
              <a:spcAft>
                <a:spcPts val="0"/>
              </a:spcAft>
              <a:buFontTx/>
              <a:buNone/>
              <a:defRPr/>
            </a:pPr>
            <a:r>
              <a:rPr lang="en-US" dirty="0" smtClean="0">
                <a:solidFill>
                  <a:schemeClr val="accent6"/>
                </a:solidFill>
              </a:rPr>
              <a:t>Quid </a:t>
            </a:r>
            <a:r>
              <a:rPr lang="en-US" dirty="0" err="1" smtClean="0">
                <a:solidFill>
                  <a:schemeClr val="accent6"/>
                </a:solidFill>
              </a:rPr>
              <a:t>si</a:t>
            </a:r>
            <a:r>
              <a:rPr lang="en-US" dirty="0" smtClean="0">
                <a:solidFill>
                  <a:schemeClr val="accent6"/>
                </a:solidFill>
              </a:rPr>
              <a:t> la </a:t>
            </a:r>
            <a:r>
              <a:rPr lang="en-US" dirty="0" err="1" smtClean="0">
                <a:solidFill>
                  <a:schemeClr val="accent6"/>
                </a:solidFill>
              </a:rPr>
              <a:t>politique</a:t>
            </a:r>
            <a:r>
              <a:rPr lang="en-US" dirty="0" smtClean="0">
                <a:solidFill>
                  <a:schemeClr val="accent6"/>
                </a:solidFill>
              </a:rPr>
              <a:t> </a:t>
            </a:r>
            <a:r>
              <a:rPr lang="en-US" dirty="0" err="1" smtClean="0">
                <a:solidFill>
                  <a:schemeClr val="accent6"/>
                </a:solidFill>
              </a:rPr>
              <a:t>n’est</a:t>
            </a:r>
            <a:r>
              <a:rPr lang="en-US" dirty="0" smtClean="0">
                <a:solidFill>
                  <a:schemeClr val="accent6"/>
                </a:solidFill>
              </a:rPr>
              <a:t> pas </a:t>
            </a:r>
            <a:r>
              <a:rPr lang="en-US" dirty="0" err="1" smtClean="0">
                <a:solidFill>
                  <a:schemeClr val="accent6"/>
                </a:solidFill>
              </a:rPr>
              <a:t>orientée</a:t>
            </a:r>
            <a:r>
              <a:rPr lang="en-US" dirty="0" smtClean="0">
                <a:solidFill>
                  <a:schemeClr val="accent6"/>
                </a:solidFill>
              </a:rPr>
              <a:t> </a:t>
            </a:r>
            <a:r>
              <a:rPr lang="en-US" dirty="0" err="1" smtClean="0">
                <a:solidFill>
                  <a:schemeClr val="accent6"/>
                </a:solidFill>
              </a:rPr>
              <a:t>vers</a:t>
            </a:r>
            <a:r>
              <a:rPr lang="en-US" dirty="0" smtClean="0">
                <a:solidFill>
                  <a:schemeClr val="accent6"/>
                </a:solidFill>
              </a:rPr>
              <a:t> la </a:t>
            </a:r>
            <a:r>
              <a:rPr lang="en-US" dirty="0" err="1" smtClean="0">
                <a:solidFill>
                  <a:schemeClr val="accent6"/>
                </a:solidFill>
              </a:rPr>
              <a:t>stabilité</a:t>
            </a:r>
            <a:r>
              <a:rPr lang="en-US" dirty="0" smtClean="0">
                <a:solidFill>
                  <a:schemeClr val="accent6"/>
                </a:solidFill>
              </a:rPr>
              <a:t>?</a:t>
            </a:r>
            <a:endParaRPr lang="en-US" b="0" dirty="0" smtClean="0">
              <a:solidFill>
                <a:schemeClr val="accent6"/>
              </a:solidFill>
            </a:endParaRPr>
          </a:p>
          <a:p>
            <a:pPr marL="457200" lvl="1" indent="0" eaLnBrk="1" hangingPunct="1">
              <a:lnSpc>
                <a:spcPct val="130000"/>
              </a:lnSpc>
              <a:spcBef>
                <a:spcPct val="0"/>
              </a:spcBef>
              <a:spcAft>
                <a:spcPts val="0"/>
              </a:spcAft>
              <a:buFontTx/>
              <a:buNone/>
              <a:defRPr/>
            </a:pPr>
            <a:endParaRPr lang="en-US" sz="1600" b="0" dirty="0" smtClean="0">
              <a:solidFill>
                <a:schemeClr val="accent6"/>
              </a:solidFill>
            </a:endParaRPr>
          </a:p>
          <a:p>
            <a:pPr marL="933450" lvl="1" indent="-476250" eaLnBrk="1" hangingPunct="1">
              <a:lnSpc>
                <a:spcPct val="130000"/>
              </a:lnSpc>
              <a:spcBef>
                <a:spcPct val="0"/>
              </a:spcBef>
              <a:spcAft>
                <a:spcPts val="0"/>
              </a:spcAft>
              <a:buNone/>
              <a:defRPr/>
            </a:pPr>
            <a:r>
              <a:rPr lang="en-US" sz="1800" b="0" dirty="0" smtClean="0">
                <a:solidFill>
                  <a:schemeClr val="accent6"/>
                </a:solidFill>
              </a:rPr>
              <a:t>Important de </a:t>
            </a:r>
            <a:r>
              <a:rPr lang="en-US" sz="1800" b="0" dirty="0" err="1" smtClean="0">
                <a:solidFill>
                  <a:schemeClr val="accent6"/>
                </a:solidFill>
              </a:rPr>
              <a:t>comprendre</a:t>
            </a:r>
            <a:r>
              <a:rPr lang="en-US" sz="1800" b="0" dirty="0" smtClean="0">
                <a:solidFill>
                  <a:schemeClr val="accent6"/>
                </a:solidFill>
              </a:rPr>
              <a:t> les raisons:</a:t>
            </a:r>
            <a:endParaRPr lang="en-US" sz="1800" b="0" dirty="0" smtClean="0">
              <a:solidFill>
                <a:schemeClr val="accent6"/>
              </a:solidFill>
            </a:endParaRPr>
          </a:p>
          <a:p>
            <a:pPr marL="933450" lvl="1" indent="-476250" eaLnBrk="1" hangingPunct="1">
              <a:lnSpc>
                <a:spcPct val="130000"/>
              </a:lnSpc>
              <a:spcBef>
                <a:spcPct val="0"/>
              </a:spcBef>
              <a:spcAft>
                <a:spcPts val="0"/>
              </a:spcAft>
              <a:buNone/>
              <a:defRPr/>
            </a:pPr>
            <a:endParaRPr lang="en-US" sz="1600" b="0" dirty="0" smtClean="0">
              <a:solidFill>
                <a:schemeClr val="accent6"/>
              </a:solidFill>
            </a:endParaRPr>
          </a:p>
          <a:p>
            <a:pPr marL="933450" lvl="1" indent="-476250" eaLnBrk="1" hangingPunct="1">
              <a:lnSpc>
                <a:spcPct val="130000"/>
              </a:lnSpc>
              <a:spcBef>
                <a:spcPct val="0"/>
              </a:spcBef>
              <a:spcAft>
                <a:spcPts val="0"/>
              </a:spcAft>
              <a:defRPr/>
            </a:pPr>
            <a:r>
              <a:rPr lang="en-US" sz="1800" b="0" dirty="0" err="1" smtClean="0">
                <a:solidFill>
                  <a:schemeClr val="accent6"/>
                </a:solidFill>
              </a:rPr>
              <a:t>Contraintes</a:t>
            </a:r>
            <a:r>
              <a:rPr lang="en-US" sz="1800" b="0" dirty="0" smtClean="0">
                <a:solidFill>
                  <a:schemeClr val="accent6"/>
                </a:solidFill>
              </a:rPr>
              <a:t> </a:t>
            </a:r>
            <a:r>
              <a:rPr lang="en-US" sz="1800" b="0" dirty="0" smtClean="0">
                <a:solidFill>
                  <a:schemeClr val="accent6"/>
                </a:solidFill>
              </a:rPr>
              <a:t>socio-</a:t>
            </a:r>
            <a:r>
              <a:rPr lang="en-US" sz="1800" b="0" dirty="0" err="1" smtClean="0">
                <a:solidFill>
                  <a:schemeClr val="accent6"/>
                </a:solidFill>
              </a:rPr>
              <a:t>politiques</a:t>
            </a:r>
            <a:endParaRPr lang="en-US" sz="1800" b="0" dirty="0" smtClean="0">
              <a:solidFill>
                <a:schemeClr val="accent6"/>
              </a:solidFill>
            </a:endParaRPr>
          </a:p>
          <a:p>
            <a:pPr marL="933450" lvl="1" indent="-476250" eaLnBrk="1" hangingPunct="1">
              <a:lnSpc>
                <a:spcPct val="130000"/>
              </a:lnSpc>
              <a:spcBef>
                <a:spcPct val="0"/>
              </a:spcBef>
              <a:spcAft>
                <a:spcPts val="0"/>
              </a:spcAft>
              <a:defRPr/>
            </a:pPr>
            <a:endParaRPr lang="en-US" sz="1600" b="0" dirty="0" smtClean="0">
              <a:solidFill>
                <a:schemeClr val="accent6"/>
              </a:solidFill>
            </a:endParaRPr>
          </a:p>
          <a:p>
            <a:pPr marL="933450" lvl="1" indent="-476250" eaLnBrk="1" hangingPunct="1">
              <a:lnSpc>
                <a:spcPct val="130000"/>
              </a:lnSpc>
              <a:spcBef>
                <a:spcPct val="0"/>
              </a:spcBef>
              <a:spcAft>
                <a:spcPts val="0"/>
              </a:spcAft>
              <a:defRPr/>
            </a:pPr>
            <a:r>
              <a:rPr lang="en-US" sz="1800" b="0" dirty="0" smtClean="0">
                <a:solidFill>
                  <a:schemeClr val="accent6"/>
                </a:solidFill>
              </a:rPr>
              <a:t>Arbitrages entre </a:t>
            </a:r>
            <a:r>
              <a:rPr lang="en-US" sz="1800" b="0" dirty="0" err="1" smtClean="0">
                <a:solidFill>
                  <a:schemeClr val="accent6"/>
                </a:solidFill>
              </a:rPr>
              <a:t>objectifs</a:t>
            </a:r>
            <a:r>
              <a:rPr lang="en-US" sz="1800" b="0" dirty="0" smtClean="0">
                <a:solidFill>
                  <a:schemeClr val="accent6"/>
                </a:solidFill>
              </a:rPr>
              <a:t> de </a:t>
            </a:r>
            <a:r>
              <a:rPr lang="en-US" sz="1800" b="0" dirty="0" err="1" smtClean="0">
                <a:solidFill>
                  <a:schemeClr val="accent6"/>
                </a:solidFill>
              </a:rPr>
              <a:t>politique</a:t>
            </a:r>
            <a:r>
              <a:rPr lang="en-US" sz="1800" b="0" dirty="0" smtClean="0">
                <a:solidFill>
                  <a:schemeClr val="accent6"/>
                </a:solidFill>
              </a:rPr>
              <a:t> </a:t>
            </a:r>
            <a:r>
              <a:rPr lang="en-US" sz="1800" b="0" dirty="0" err="1" smtClean="0">
                <a:solidFill>
                  <a:schemeClr val="accent6"/>
                </a:solidFill>
              </a:rPr>
              <a:t>conflictuels</a:t>
            </a:r>
            <a:r>
              <a:rPr lang="en-US" sz="1800" b="0" dirty="0" smtClean="0">
                <a:solidFill>
                  <a:schemeClr val="accent6"/>
                </a:solidFill>
              </a:rPr>
              <a:t> </a:t>
            </a:r>
            <a:endParaRPr lang="en-US" sz="1800" b="0" dirty="0" smtClean="0">
              <a:solidFill>
                <a:schemeClr val="accent6"/>
              </a:solidFill>
            </a:endParaRPr>
          </a:p>
          <a:p>
            <a:pPr marL="933450" lvl="1" indent="-476250" eaLnBrk="1" hangingPunct="1">
              <a:lnSpc>
                <a:spcPct val="130000"/>
              </a:lnSpc>
              <a:spcBef>
                <a:spcPct val="0"/>
              </a:spcBef>
              <a:spcAft>
                <a:spcPts val="0"/>
              </a:spcAft>
              <a:buNone/>
              <a:defRPr/>
            </a:pPr>
            <a:endParaRPr lang="en-US" sz="1800" b="0" dirty="0" smtClean="0">
              <a:solidFill>
                <a:schemeClr val="accent6"/>
              </a:solidFill>
            </a:endParaRPr>
          </a:p>
          <a:p>
            <a:pPr marL="933450" lvl="1" indent="-476250" eaLnBrk="1" hangingPunct="1">
              <a:lnSpc>
                <a:spcPct val="130000"/>
              </a:lnSpc>
              <a:spcBef>
                <a:spcPct val="0"/>
              </a:spcBef>
              <a:spcAft>
                <a:spcPts val="0"/>
              </a:spcAft>
              <a:buNone/>
              <a:defRPr/>
            </a:pPr>
            <a:r>
              <a:rPr lang="en-US" sz="1800" b="0" dirty="0" smtClean="0">
                <a:solidFill>
                  <a:schemeClr val="accent6"/>
                </a:solidFill>
              </a:rPr>
              <a:t>Les conclusions en </a:t>
            </a:r>
            <a:r>
              <a:rPr lang="en-US" sz="1800" b="0" dirty="0" err="1" smtClean="0">
                <a:solidFill>
                  <a:schemeClr val="accent6"/>
                </a:solidFill>
              </a:rPr>
              <a:t>vue</a:t>
            </a:r>
            <a:r>
              <a:rPr lang="en-US" sz="1800" b="0" dirty="0" smtClean="0">
                <a:solidFill>
                  <a:schemeClr val="accent6"/>
                </a:solidFill>
              </a:rPr>
              <a:t> de </a:t>
            </a:r>
            <a:r>
              <a:rPr lang="en-US" sz="1800" b="0" dirty="0" err="1" smtClean="0">
                <a:solidFill>
                  <a:schemeClr val="accent6"/>
                </a:solidFill>
              </a:rPr>
              <a:t>l’octroi</a:t>
            </a:r>
            <a:r>
              <a:rPr lang="en-US" sz="1800" b="0" dirty="0" smtClean="0">
                <a:solidFill>
                  <a:schemeClr val="accent6"/>
                </a:solidFill>
              </a:rPr>
              <a:t> </a:t>
            </a:r>
            <a:r>
              <a:rPr lang="en-US" sz="1800" b="0" dirty="0" err="1" smtClean="0">
                <a:solidFill>
                  <a:schemeClr val="accent6"/>
                </a:solidFill>
              </a:rPr>
              <a:t>d’une</a:t>
            </a:r>
            <a:r>
              <a:rPr lang="en-US" sz="1800" b="0" dirty="0" smtClean="0">
                <a:solidFill>
                  <a:schemeClr val="accent6"/>
                </a:solidFill>
              </a:rPr>
              <a:t> AB </a:t>
            </a:r>
            <a:r>
              <a:rPr lang="en-US" sz="1800" b="0" dirty="0" err="1" smtClean="0">
                <a:solidFill>
                  <a:schemeClr val="accent6"/>
                </a:solidFill>
              </a:rPr>
              <a:t>doivent</a:t>
            </a:r>
            <a:r>
              <a:rPr lang="en-US" sz="1800" b="0" dirty="0" smtClean="0">
                <a:solidFill>
                  <a:schemeClr val="accent6"/>
                </a:solidFill>
              </a:rPr>
              <a:t> </a:t>
            </a:r>
            <a:r>
              <a:rPr lang="en-US" sz="1800" b="0" dirty="0" err="1" smtClean="0">
                <a:solidFill>
                  <a:schemeClr val="accent6"/>
                </a:solidFill>
              </a:rPr>
              <a:t>prendre</a:t>
            </a:r>
            <a:r>
              <a:rPr lang="en-US" sz="1800" b="0" dirty="0" smtClean="0">
                <a:solidFill>
                  <a:schemeClr val="accent6"/>
                </a:solidFill>
              </a:rPr>
              <a:t> </a:t>
            </a:r>
            <a:r>
              <a:rPr lang="en-US" sz="1800" b="0" dirty="0" err="1" smtClean="0">
                <a:solidFill>
                  <a:schemeClr val="accent6"/>
                </a:solidFill>
              </a:rPr>
              <a:t>ces</a:t>
            </a:r>
            <a:r>
              <a:rPr lang="en-US" sz="1800" b="0" dirty="0" smtClean="0">
                <a:solidFill>
                  <a:schemeClr val="accent6"/>
                </a:solidFill>
              </a:rPr>
              <a:t> </a:t>
            </a:r>
            <a:r>
              <a:rPr lang="en-US" sz="1800" b="0" dirty="0" err="1" smtClean="0">
                <a:solidFill>
                  <a:schemeClr val="accent6"/>
                </a:solidFill>
              </a:rPr>
              <a:t>facteurs</a:t>
            </a:r>
            <a:r>
              <a:rPr lang="en-US" sz="1800" b="0" dirty="0" smtClean="0">
                <a:solidFill>
                  <a:schemeClr val="accent6"/>
                </a:solidFill>
              </a:rPr>
              <a:t> en </a:t>
            </a:r>
            <a:r>
              <a:rPr lang="en-US" sz="1800" b="0" dirty="0" err="1" smtClean="0">
                <a:solidFill>
                  <a:schemeClr val="accent6"/>
                </a:solidFill>
              </a:rPr>
              <a:t>considération</a:t>
            </a:r>
            <a:r>
              <a:rPr lang="en-US" sz="1800" b="0" dirty="0" smtClean="0">
                <a:solidFill>
                  <a:schemeClr val="accent6"/>
                </a:solidFill>
              </a:rPr>
              <a:t>. </a:t>
            </a:r>
            <a:endParaRPr lang="en-US" sz="1800" b="0" dirty="0" smtClean="0">
              <a:solidFill>
                <a:schemeClr val="accent6"/>
              </a:solidFill>
            </a:endParaRPr>
          </a:p>
          <a:p>
            <a:pPr marL="933450" lvl="1" indent="-476250" eaLnBrk="1" hangingPunct="1">
              <a:lnSpc>
                <a:spcPct val="130000"/>
              </a:lnSpc>
              <a:spcBef>
                <a:spcPct val="0"/>
              </a:spcBef>
              <a:spcAft>
                <a:spcPts val="0"/>
              </a:spcAft>
              <a:buNone/>
              <a:defRPr/>
            </a:pPr>
            <a:endParaRPr lang="en-US" b="0" dirty="0" smtClean="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fld id="{1C2FE71B-6F3D-4FD8-88A4-53C5EC9D1AB0}" type="slidenum">
              <a:rPr lang="en-GB" smtClean="0"/>
              <a:pPr/>
              <a:t>17</a:t>
            </a:fld>
            <a:endParaRPr lang="en-GB"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indent="0" eaLnBrk="1" hangingPunct="1"/>
            <a:r>
              <a:rPr lang="fr-FR" sz="2600" noProof="0" dirty="0" smtClean="0"/>
              <a:t>3° Vulnérabilité aux chocs externes</a:t>
            </a:r>
            <a:endParaRPr lang="fr-FR" sz="2600" noProof="0" dirty="0" smtClean="0"/>
          </a:p>
        </p:txBody>
      </p:sp>
      <p:sp>
        <p:nvSpPr>
          <p:cNvPr id="18435" name="Rectangle 3"/>
          <p:cNvSpPr>
            <a:spLocks noGrp="1" noChangeArrowheads="1"/>
          </p:cNvSpPr>
          <p:nvPr>
            <p:ph type="body" idx="1"/>
          </p:nvPr>
        </p:nvSpPr>
        <p:spPr>
          <a:xfrm>
            <a:off x="107950" y="2204864"/>
            <a:ext cx="8712200" cy="4104455"/>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déclin de la demande externe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détérioration des </a:t>
            </a:r>
            <a:r>
              <a:rPr lang="fr-FR" b="0" dirty="0" smtClean="0">
                <a:solidFill>
                  <a:schemeClr val="accent6"/>
                </a:solidFill>
              </a:rPr>
              <a:t>termes de l’échange</a:t>
            </a:r>
            <a:r>
              <a:rPr lang="fr-FR" b="0" noProof="0" dirty="0" smtClean="0">
                <a:solidFill>
                  <a:schemeClr val="accent6"/>
                </a:solidFill>
              </a:rPr>
              <a:t> (augmentation des prix à l’importation et/ou diminution des prix à l’exportation)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déclin de l’aide étrangère et des investissements directs étrangers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conditions météorologiques peu favorables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instabilité politique dans les pays voisins et/ou partenaires commerciaux</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etc.</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21508" name="Slide Number Placeholder 1"/>
          <p:cNvSpPr>
            <a:spLocks noGrp="1"/>
          </p:cNvSpPr>
          <p:nvPr>
            <p:ph type="sldNum" sz="quarter" idx="12"/>
          </p:nvPr>
        </p:nvSpPr>
        <p:spPr>
          <a:noFill/>
          <a:ln>
            <a:miter lim="800000"/>
            <a:headEnd/>
            <a:tailEnd/>
          </a:ln>
        </p:spPr>
        <p:txBody>
          <a:bodyPr/>
          <a:lstStyle/>
          <a:p>
            <a:fld id="{A8FEAB86-6F25-4183-9EFB-782C51DDB6E7}" type="slidenum">
              <a:rPr lang="en-GB" smtClean="0"/>
              <a:pPr/>
              <a:t>18</a:t>
            </a:fld>
            <a:endParaRPr lang="en-GB"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7950" y="1339850"/>
            <a:ext cx="8785225" cy="936625"/>
          </a:xfrm>
        </p:spPr>
        <p:txBody>
          <a:bodyPr/>
          <a:lstStyle/>
          <a:p>
            <a:pPr indent="0" eaLnBrk="1" hangingPunct="1"/>
            <a:r>
              <a:rPr lang="fr-FR" sz="2600" noProof="0" dirty="0" smtClean="0"/>
              <a:t>4°Renforcement </a:t>
            </a:r>
            <a:r>
              <a:rPr lang="fr-FR" sz="2600" noProof="0" dirty="0" smtClean="0"/>
              <a:t>de la résilience macroéconomique</a:t>
            </a:r>
          </a:p>
        </p:txBody>
      </p:sp>
      <p:sp>
        <p:nvSpPr>
          <p:cNvPr id="18435" name="Rectangle 3"/>
          <p:cNvSpPr>
            <a:spLocks noGrp="1" noChangeArrowheads="1"/>
          </p:cNvSpPr>
          <p:nvPr>
            <p:ph type="body" idx="1"/>
          </p:nvPr>
        </p:nvSpPr>
        <p:spPr>
          <a:xfrm>
            <a:off x="107950" y="2492375"/>
            <a:ext cx="8712200" cy="35290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Constitution de réserves budgétaires les bonnes années (= diminution de la dette publique en % du PIB)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Constitution de </a:t>
            </a:r>
            <a:r>
              <a:rPr lang="fr-FR" b="0" dirty="0" smtClean="0">
                <a:solidFill>
                  <a:schemeClr val="accent6"/>
                </a:solidFill>
              </a:rPr>
              <a:t>réserves de change </a:t>
            </a:r>
            <a:r>
              <a:rPr lang="fr-FR" b="0" noProof="0" dirty="0" smtClean="0">
                <a:solidFill>
                  <a:schemeClr val="accent6"/>
                </a:solidFill>
              </a:rPr>
              <a:t>les bonnes années (&gt; 3 mois d’importation)</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Mise en place d’un filet de sécurité sociale bien ciblé et efficace (à utiliser en cas de flambées des prix alimentaires et/ou de mauvaises récoltes)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Diversifier la structure de production.</a:t>
            </a:r>
          </a:p>
          <a:p>
            <a:pPr marL="933450" lvl="1" indent="-476250" eaLnBrk="1" hangingPunct="1">
              <a:lnSpc>
                <a:spcPct val="130000"/>
              </a:lnSpc>
              <a:spcBef>
                <a:spcPct val="0"/>
              </a:spcBef>
              <a:spcAft>
                <a:spcPts val="0"/>
              </a:spcAft>
              <a:buFont typeface="Wingdings" pitchFamily="2" charset="2"/>
              <a:buChar char="§"/>
              <a:defRPr/>
            </a:pPr>
            <a:endParaRPr lang="fr-FR" b="0" noProof="0" dirty="0">
              <a:solidFill>
                <a:schemeClr val="accent6"/>
              </a:solidFill>
            </a:endParaRPr>
          </a:p>
        </p:txBody>
      </p:sp>
      <p:sp>
        <p:nvSpPr>
          <p:cNvPr id="22532" name="Slide Number Placeholder 1"/>
          <p:cNvSpPr>
            <a:spLocks noGrp="1"/>
          </p:cNvSpPr>
          <p:nvPr>
            <p:ph type="sldNum" sz="quarter" idx="12"/>
          </p:nvPr>
        </p:nvSpPr>
        <p:spPr>
          <a:noFill/>
          <a:ln>
            <a:miter lim="800000"/>
            <a:headEnd/>
            <a:tailEnd/>
          </a:ln>
        </p:spPr>
        <p:txBody>
          <a:bodyPr/>
          <a:lstStyle/>
          <a:p>
            <a:fld id="{E0CEF103-55A9-4352-855E-070FABB7BB5A}" type="slidenum">
              <a:rPr lang="en-GB" smtClean="0"/>
              <a:pPr/>
              <a:t>19</a:t>
            </a:fld>
            <a:endParaRPr lang="en-GB"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indent="0" algn="ctr" eaLnBrk="1" hangingPunct="1"/>
            <a:r>
              <a:rPr lang="en-US" dirty="0" smtClean="0"/>
              <a:t>Buzzing </a:t>
            </a:r>
            <a:r>
              <a:rPr lang="en-US" dirty="0" err="1" smtClean="0"/>
              <a:t>exercice</a:t>
            </a:r>
            <a:endParaRPr lang="en-US" dirty="0" smtClean="0"/>
          </a:p>
        </p:txBody>
      </p:sp>
      <p:sp>
        <p:nvSpPr>
          <p:cNvPr id="5123" name="Rectangle 3"/>
          <p:cNvSpPr>
            <a:spLocks noGrp="1" noChangeArrowheads="1"/>
          </p:cNvSpPr>
          <p:nvPr>
            <p:ph type="body" idx="1"/>
          </p:nvPr>
        </p:nvSpPr>
        <p:spPr/>
        <p:txBody>
          <a:bodyPr/>
          <a:lstStyle/>
          <a:p>
            <a:pPr algn="ctr" eaLnBrk="1" hangingPunct="1"/>
            <a:endParaRPr lang="fr-BE" b="1" i="0" dirty="0" smtClean="0"/>
          </a:p>
          <a:p>
            <a:pPr marL="0" indent="0" algn="ctr" eaLnBrk="1" hangingPunct="1">
              <a:buNone/>
            </a:pPr>
            <a:endParaRPr lang="fr-BE" b="1" i="0" dirty="0" smtClean="0"/>
          </a:p>
          <a:p>
            <a:pPr marL="0" indent="0" algn="ctr" eaLnBrk="1" hangingPunct="1">
              <a:buNone/>
            </a:pPr>
            <a:r>
              <a:rPr lang="fr-BE" b="1" i="0" dirty="0" smtClean="0"/>
              <a:t>Pourquoi la stabilité du cadre macro-économique est-elle importante pour un appui budgétaire ? </a:t>
            </a:r>
          </a:p>
          <a:p>
            <a:pPr marL="0" indent="0" algn="ctr" eaLnBrk="1" hangingPunct="1">
              <a:buNone/>
            </a:pPr>
            <a:r>
              <a:rPr lang="fr-BE" b="1" i="0" dirty="0" smtClean="0"/>
              <a:t> </a:t>
            </a:r>
          </a:p>
        </p:txBody>
      </p:sp>
      <p:sp>
        <p:nvSpPr>
          <p:cNvPr id="5124" name="Slide Number Placeholder 1"/>
          <p:cNvSpPr>
            <a:spLocks noGrp="1"/>
          </p:cNvSpPr>
          <p:nvPr>
            <p:ph type="sldNum" sz="quarter" idx="12"/>
          </p:nvPr>
        </p:nvSpPr>
        <p:spPr>
          <a:noFill/>
          <a:ln>
            <a:miter lim="800000"/>
            <a:headEnd/>
            <a:tailEnd/>
          </a:ln>
        </p:spPr>
        <p:txBody>
          <a:bodyPr/>
          <a:lstStyle/>
          <a:p>
            <a:fld id="{954CFF06-DF25-4233-817C-88C53057F938}" type="slidenum">
              <a:rPr lang="en-GB" smtClean="0"/>
              <a:pPr/>
              <a:t>2</a:t>
            </a:fld>
            <a:endParaRPr lang="en-GB" smtClean="0"/>
          </a:p>
        </p:txBody>
      </p:sp>
    </p:spTree>
    <p:extLst>
      <p:ext uri="{BB962C8B-B14F-4D97-AF65-F5344CB8AC3E}">
        <p14:creationId xmlns:p14="http://schemas.microsoft.com/office/powerpoint/2010/main" xmlns="" val="38548025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339850"/>
            <a:ext cx="8229600" cy="649288"/>
          </a:xfrm>
        </p:spPr>
        <p:txBody>
          <a:bodyPr/>
          <a:lstStyle/>
          <a:p>
            <a:pPr indent="0" algn="ctr" eaLnBrk="1" hangingPunct="1"/>
            <a:r>
              <a:rPr lang="fr-FR" noProof="0" dirty="0" smtClean="0"/>
              <a:t>Plan du module </a:t>
            </a:r>
          </a:p>
        </p:txBody>
      </p:sp>
      <p:sp>
        <p:nvSpPr>
          <p:cNvPr id="32771" name="Rectangle 3"/>
          <p:cNvSpPr>
            <a:spLocks noGrp="1" noChangeArrowheads="1"/>
          </p:cNvSpPr>
          <p:nvPr>
            <p:ph type="body" idx="1"/>
          </p:nvPr>
        </p:nvSpPr>
        <p:spPr>
          <a:xfrm>
            <a:off x="457200" y="2060575"/>
            <a:ext cx="8229600" cy="3960813"/>
          </a:xfrm>
        </p:spPr>
        <p:txBody>
          <a:bodyPr/>
          <a:lstStyle/>
          <a:p>
            <a:pPr marL="457200" lvl="1" indent="-457200" eaLnBrk="1" hangingPunct="1">
              <a:lnSpc>
                <a:spcPct val="130000"/>
              </a:lnSpc>
              <a:spcBef>
                <a:spcPts val="1200"/>
              </a:spcBef>
              <a:buClrTx/>
              <a:buFont typeface="+mj-lt"/>
              <a:buAutoNum type="arabicPeriod"/>
              <a:defRPr/>
            </a:pPr>
            <a:r>
              <a:rPr lang="fr-FR" b="0" dirty="0" smtClean="0">
                <a:solidFill>
                  <a:srgbClr val="002060"/>
                </a:solidFill>
                <a:ea typeface="+mn-ea"/>
                <a:cs typeface="+mn-cs"/>
              </a:rPr>
              <a:t>Qu’entend-on par un cadre macroéconomique stable?</a:t>
            </a: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Pourquoi la stabilité macroéconomique constitue-t-elle un critère d’éligibilité?</a:t>
            </a:r>
            <a:endParaRPr lang="fr-FR" b="0" noProof="0" dirty="0" smtClean="0">
              <a:solidFill>
                <a:srgbClr val="002060"/>
              </a:solidFill>
              <a:ea typeface="+mn-ea"/>
              <a:cs typeface="+mn-cs"/>
            </a:endParaRPr>
          </a:p>
          <a:p>
            <a:pPr marL="857250" lvl="2" indent="-457200" eaLnBrk="1" hangingPunct="1">
              <a:lnSpc>
                <a:spcPct val="130000"/>
              </a:lnSpc>
              <a:spcBef>
                <a:spcPts val="1200"/>
              </a:spcBef>
              <a:defRPr/>
            </a:pPr>
            <a:r>
              <a:rPr lang="fr-FR" b="0" noProof="0" dirty="0" smtClean="0">
                <a:solidFill>
                  <a:srgbClr val="002060"/>
                </a:solidFill>
                <a:ea typeface="+mn-ea"/>
                <a:cs typeface="+mn-cs"/>
              </a:rPr>
              <a:t>2a Une </a:t>
            </a:r>
            <a:r>
              <a:rPr lang="fr-FR" b="0" noProof="0" dirty="0" err="1" smtClean="0">
                <a:solidFill>
                  <a:srgbClr val="002060"/>
                </a:solidFill>
                <a:ea typeface="+mn-ea"/>
                <a:cs typeface="+mn-cs"/>
              </a:rPr>
              <a:t>précondition</a:t>
            </a:r>
            <a:r>
              <a:rPr lang="fr-FR" b="0" noProof="0" dirty="0" smtClean="0">
                <a:solidFill>
                  <a:srgbClr val="002060"/>
                </a:solidFill>
                <a:ea typeface="+mn-ea"/>
                <a:cs typeface="+mn-cs"/>
              </a:rPr>
              <a:t> pour la croissance soutenable</a:t>
            </a:r>
          </a:p>
          <a:p>
            <a:pPr marL="857250" lvl="2" indent="-457200" eaLnBrk="1" hangingPunct="1">
              <a:lnSpc>
                <a:spcPct val="130000"/>
              </a:lnSpc>
              <a:spcBef>
                <a:spcPts val="1200"/>
              </a:spcBef>
              <a:defRPr/>
            </a:pPr>
            <a:r>
              <a:rPr lang="fr-FR" dirty="0" smtClean="0">
                <a:solidFill>
                  <a:srgbClr val="002060"/>
                </a:solidFill>
                <a:ea typeface="+mn-ea"/>
                <a:cs typeface="+mn-cs"/>
              </a:rPr>
              <a:t>2b Stabilité macroéconomique et mobilisation des recettes nationales (dimension « politique budgétaire » de la MRN. </a:t>
            </a:r>
            <a:endParaRPr lang="fr-FR" b="0" noProof="0" dirty="0" smtClean="0">
              <a:solidFill>
                <a:srgbClr val="002060"/>
              </a:solidFill>
              <a:ea typeface="+mn-ea"/>
              <a:cs typeface="+mn-cs"/>
            </a:endParaRPr>
          </a:p>
          <a:p>
            <a:pPr marL="457200" lvl="1" indent="-457200" eaLnBrk="1" hangingPunct="1">
              <a:lnSpc>
                <a:spcPct val="130000"/>
              </a:lnSpc>
              <a:spcBef>
                <a:spcPts val="1200"/>
              </a:spcBef>
              <a:buClrTx/>
              <a:buFont typeface="+mj-lt"/>
              <a:buAutoNum type="arabicPeriod"/>
              <a:defRPr/>
            </a:pPr>
            <a:r>
              <a:rPr lang="fr-FR" b="0" dirty="0" smtClean="0">
                <a:solidFill>
                  <a:srgbClr val="002060"/>
                </a:solidFill>
                <a:ea typeface="+mn-ea"/>
                <a:cs typeface="+mn-cs"/>
              </a:rPr>
              <a:t>Comment évaluer la stabilité du cadre macroéconomique?</a:t>
            </a:r>
          </a:p>
          <a:p>
            <a:pPr marL="457200" lvl="1" indent="-457200" eaLnBrk="1" hangingPunct="1">
              <a:lnSpc>
                <a:spcPct val="130000"/>
              </a:lnSpc>
              <a:spcBef>
                <a:spcPts val="1200"/>
              </a:spcBef>
              <a:buClrTx/>
              <a:buFont typeface="+mj-lt"/>
              <a:buAutoNum type="arabicPeriod"/>
              <a:defRPr/>
            </a:pPr>
            <a:r>
              <a:rPr lang="fr-FR" dirty="0" smtClean="0">
                <a:solidFill>
                  <a:srgbClr val="C00000"/>
                </a:solidFill>
                <a:ea typeface="+mn-ea"/>
                <a:cs typeface="+mn-cs"/>
              </a:rPr>
              <a:t>Document supplémentaire à la fiche d’action et au dossier de déboursement.</a:t>
            </a:r>
          </a:p>
          <a:p>
            <a:pPr marL="457200" lvl="1" indent="0" eaLnBrk="1" hangingPunct="1">
              <a:lnSpc>
                <a:spcPct val="130000"/>
              </a:lnSpc>
              <a:spcBef>
                <a:spcPts val="300"/>
              </a:spcBef>
              <a:spcAft>
                <a:spcPts val="300"/>
              </a:spcAft>
              <a:buFontTx/>
              <a:buNone/>
              <a:defRPr/>
            </a:pPr>
            <a:endParaRPr lang="fr-FR" noProof="0" dirty="0" smtClean="0">
              <a:solidFill>
                <a:srgbClr val="002060"/>
              </a:solidFill>
            </a:endParaRP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09B7FC03-105A-426F-B9DD-BA08A5416DB4}" type="slidenum">
              <a:rPr lang="en-GB" smtClean="0"/>
              <a:pPr/>
              <a:t>20</a:t>
            </a:fld>
            <a:endParaRPr lang="en-GB"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268760"/>
            <a:ext cx="8229600" cy="576263"/>
          </a:xfrm>
        </p:spPr>
        <p:txBody>
          <a:bodyPr/>
          <a:lstStyle/>
          <a:p>
            <a:pPr indent="0" eaLnBrk="1" hangingPunct="1"/>
            <a:r>
              <a:rPr lang="fr-FR" sz="2400" noProof="0" dirty="0" smtClean="0"/>
              <a:t>a) Contenu </a:t>
            </a:r>
            <a:r>
              <a:rPr lang="fr-FR" sz="2400" noProof="0" dirty="0" smtClean="0"/>
              <a:t>de l’introduction du document d’évaluation macroéconomique </a:t>
            </a:r>
          </a:p>
        </p:txBody>
      </p:sp>
      <p:sp>
        <p:nvSpPr>
          <p:cNvPr id="4099" name="Rectangle 3"/>
          <p:cNvSpPr>
            <a:spLocks noGrp="1" noChangeArrowheads="1"/>
          </p:cNvSpPr>
          <p:nvPr>
            <p:ph type="body" idx="1"/>
          </p:nvPr>
        </p:nvSpPr>
        <p:spPr>
          <a:xfrm>
            <a:off x="0" y="1916832"/>
            <a:ext cx="9144000" cy="4752528"/>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Bref aperçu de la performance et de la structure de l’économie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Indicateurs d’inclusion: distribution du revenu et de la richesse, accès aux services publics, modèle de croissance économique et des gains de productivité, etc.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Enjeux et risques économiques les plus urgents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Risques environnementaux et </a:t>
            </a:r>
            <a:r>
              <a:rPr lang="fr-FR" b="0" dirty="0" err="1" smtClean="0">
                <a:solidFill>
                  <a:schemeClr val="accent6"/>
                </a:solidFill>
              </a:rPr>
              <a:t>soutenabilité</a:t>
            </a:r>
            <a:r>
              <a:rPr lang="fr-FR" b="0" noProof="0" dirty="0" smtClean="0">
                <a:solidFill>
                  <a:schemeClr val="accent6"/>
                </a:solidFill>
              </a:rPr>
              <a:t> de la croissance économique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Relation du pays avec le FMI et avis de ce dernier sur la  performance et les politiques macroéconomiques</a:t>
            </a:r>
            <a:r>
              <a:rPr lang="fr-FR" b="0" dirty="0" smtClean="0">
                <a:solidFill>
                  <a:schemeClr val="accent6"/>
                </a:solidFill>
              </a:rPr>
              <a:t>.</a:t>
            </a:r>
            <a:endParaRPr lang="fr-FR" b="0" noProof="0" dirty="0" smtClean="0">
              <a:solidFill>
                <a:schemeClr val="accent6"/>
              </a:solidFill>
            </a:endParaRPr>
          </a:p>
        </p:txBody>
      </p:sp>
      <p:sp>
        <p:nvSpPr>
          <p:cNvPr id="9220" name="Slide Number Placeholder 1"/>
          <p:cNvSpPr>
            <a:spLocks noGrp="1"/>
          </p:cNvSpPr>
          <p:nvPr>
            <p:ph type="sldNum" sz="quarter" idx="12"/>
          </p:nvPr>
        </p:nvSpPr>
        <p:spPr>
          <a:noFill/>
          <a:ln>
            <a:miter lim="800000"/>
            <a:headEnd/>
            <a:tailEnd/>
          </a:ln>
        </p:spPr>
        <p:txBody>
          <a:bodyPr/>
          <a:lstStyle/>
          <a:p>
            <a:fld id="{83E6BB3E-0945-409B-880B-73E4DEE3DC9E}" type="slidenum">
              <a:rPr lang="en-GB" smtClean="0"/>
              <a:pPr/>
              <a:t>21</a:t>
            </a:fld>
            <a:endParaRPr lang="en-GB"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indent="0" eaLnBrk="1" hangingPunct="1"/>
            <a:r>
              <a:rPr lang="fr-FR" noProof="0" dirty="0" smtClean="0"/>
              <a:t>b) Recueil </a:t>
            </a:r>
            <a:r>
              <a:rPr lang="fr-FR" noProof="0" dirty="0" smtClean="0"/>
              <a:t>des données</a:t>
            </a:r>
          </a:p>
        </p:txBody>
      </p:sp>
      <p:sp>
        <p:nvSpPr>
          <p:cNvPr id="11267" name="Rectangle 3"/>
          <p:cNvSpPr>
            <a:spLocks noGrp="1" noChangeArrowheads="1"/>
          </p:cNvSpPr>
          <p:nvPr>
            <p:ph type="body" idx="1"/>
          </p:nvPr>
        </p:nvSpPr>
        <p:spPr>
          <a:xfrm>
            <a:off x="467544" y="2492375"/>
            <a:ext cx="7560840" cy="35290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Recueillez les données pour les tableaux 1-4 de l’annexe 4 des Lignes directrices de l’AB, pour les 3 dernières années, l’année en cours et les 2 prochaines années.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Ciblez votre analyse sur les </a:t>
            </a:r>
            <a:r>
              <a:rPr lang="fr-FR" noProof="0" dirty="0" smtClean="0">
                <a:solidFill>
                  <a:schemeClr val="accent6"/>
                </a:solidFill>
              </a:rPr>
              <a:t>tendances</a:t>
            </a:r>
            <a:r>
              <a:rPr lang="fr-FR" b="0" noProof="0" dirty="0" smtClean="0">
                <a:solidFill>
                  <a:schemeClr val="accent6"/>
                </a:solidFill>
              </a:rPr>
              <a:t> et les </a:t>
            </a:r>
            <a:r>
              <a:rPr lang="fr-FR" noProof="0" dirty="0" smtClean="0">
                <a:solidFill>
                  <a:schemeClr val="accent6"/>
                </a:solidFill>
              </a:rPr>
              <a:t>déséquilibres</a:t>
            </a:r>
            <a:r>
              <a:rPr lang="fr-FR" b="0" noProof="0" dirty="0" smtClean="0">
                <a:solidFill>
                  <a:schemeClr val="accent6"/>
                </a:solidFill>
              </a:rPr>
              <a:t> qui doivent être gérés par le Gouvernement</a:t>
            </a:r>
            <a:endParaRPr lang="fr-FR" b="0" noProof="0" dirty="0">
              <a:solidFill>
                <a:schemeClr val="accent6"/>
              </a:solidFill>
            </a:endParaRPr>
          </a:p>
        </p:txBody>
      </p:sp>
      <p:sp>
        <p:nvSpPr>
          <p:cNvPr id="11268" name="Slide Number Placeholder 1"/>
          <p:cNvSpPr>
            <a:spLocks noGrp="1"/>
          </p:cNvSpPr>
          <p:nvPr>
            <p:ph type="sldNum" sz="quarter" idx="12"/>
          </p:nvPr>
        </p:nvSpPr>
        <p:spPr>
          <a:noFill/>
          <a:ln>
            <a:miter lim="800000"/>
            <a:headEnd/>
            <a:tailEnd/>
          </a:ln>
        </p:spPr>
        <p:txBody>
          <a:bodyPr/>
          <a:lstStyle/>
          <a:p>
            <a:fld id="{727D4B25-0082-48F1-933E-5146BFB87C40}" type="slidenum">
              <a:rPr lang="en-GB" smtClean="0"/>
              <a:pPr/>
              <a:t>22</a:t>
            </a:fld>
            <a:endParaRPr lang="en-GB"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57158" y="1285860"/>
            <a:ext cx="8229600" cy="576263"/>
          </a:xfrm>
        </p:spPr>
        <p:txBody>
          <a:bodyPr/>
          <a:lstStyle/>
          <a:p>
            <a:pPr indent="0" eaLnBrk="1" hangingPunct="1"/>
            <a:r>
              <a:rPr lang="fr-FR" sz="2600" noProof="0" dirty="0" smtClean="0"/>
              <a:t>Principales sources d’information</a:t>
            </a:r>
          </a:p>
        </p:txBody>
      </p:sp>
      <p:sp>
        <p:nvSpPr>
          <p:cNvPr id="14339" name="Rectangle 3"/>
          <p:cNvSpPr>
            <a:spLocks noGrp="1" noChangeArrowheads="1"/>
          </p:cNvSpPr>
          <p:nvPr>
            <p:ph type="body" idx="1"/>
          </p:nvPr>
        </p:nvSpPr>
        <p:spPr>
          <a:xfrm>
            <a:off x="214282" y="1785926"/>
            <a:ext cx="8642350" cy="4105275"/>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Documents de politique économique </a:t>
            </a:r>
            <a:r>
              <a:rPr lang="fr-FR" sz="1800" b="0" dirty="0" smtClean="0">
                <a:solidFill>
                  <a:schemeClr val="accent6"/>
                </a:solidFill>
              </a:rPr>
              <a:t>à moyen terme du gouvernement</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Cadre budgétaire annuel du </a:t>
            </a:r>
            <a:r>
              <a:rPr lang="fr-FR" sz="1800" b="0" noProof="0" dirty="0" smtClean="0">
                <a:solidFill>
                  <a:schemeClr val="accent6"/>
                </a:solidFill>
              </a:rPr>
              <a:t>gouvernement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Lettre d’intention du gouvernement appuyant un mécanisme de crédit avec le FMI</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CDMT/CFMT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Rapports d’exécution budgétaire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Lettre de politique de développement du gouvernement appuyant les prêts de la BM</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Autre document de politique économique du gouvernement</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Travaux de recherche économique provenant d’universités et d’autres instituts.    </a:t>
            </a:r>
            <a:endParaRPr lang="fr-FR" sz="1800" b="0" noProof="0" dirty="0">
              <a:solidFill>
                <a:schemeClr val="accent6"/>
              </a:solidFill>
            </a:endParaRPr>
          </a:p>
        </p:txBody>
      </p:sp>
      <p:sp>
        <p:nvSpPr>
          <p:cNvPr id="15364" name="Slide Number Placeholder 1"/>
          <p:cNvSpPr>
            <a:spLocks noGrp="1"/>
          </p:cNvSpPr>
          <p:nvPr>
            <p:ph type="sldNum" sz="quarter" idx="12"/>
          </p:nvPr>
        </p:nvSpPr>
        <p:spPr>
          <a:noFill/>
          <a:ln>
            <a:miter lim="800000"/>
            <a:headEnd/>
            <a:tailEnd/>
          </a:ln>
        </p:spPr>
        <p:txBody>
          <a:bodyPr/>
          <a:lstStyle/>
          <a:p>
            <a:fld id="{A00E001E-0625-4A3E-9853-CA0730D12AE1}" type="slidenum">
              <a:rPr lang="en-GB" smtClean="0"/>
              <a:pPr/>
              <a:t>23</a:t>
            </a:fld>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23850" y="1341438"/>
            <a:ext cx="8496300" cy="936625"/>
          </a:xfrm>
        </p:spPr>
        <p:txBody>
          <a:bodyPr/>
          <a:lstStyle/>
          <a:p>
            <a:pPr indent="0" eaLnBrk="1" hangingPunct="1"/>
            <a:r>
              <a:rPr lang="en-US" sz="2400" dirty="0" err="1" smtClean="0"/>
              <a:t>Résultat</a:t>
            </a:r>
            <a:r>
              <a:rPr lang="en-US" sz="2400" dirty="0" smtClean="0"/>
              <a:t> de </a:t>
            </a:r>
            <a:r>
              <a:rPr lang="en-US" sz="2400" dirty="0" err="1" smtClean="0"/>
              <a:t>l’évaluation</a:t>
            </a:r>
            <a:r>
              <a:rPr lang="en-US" sz="2400" dirty="0" smtClean="0"/>
              <a:t> de </a:t>
            </a:r>
            <a:r>
              <a:rPr lang="en-US" sz="2400" dirty="0" err="1" smtClean="0"/>
              <a:t>l’éligibilité</a:t>
            </a:r>
            <a:r>
              <a:rPr lang="en-US" sz="2400" dirty="0" smtClean="0"/>
              <a:t> (</a:t>
            </a:r>
            <a:r>
              <a:rPr lang="en-US" sz="2400" u="sng" dirty="0" smtClean="0"/>
              <a:t>formulation de </a:t>
            </a:r>
            <a:r>
              <a:rPr lang="en-US" sz="2400" u="sng" dirty="0" err="1" smtClean="0"/>
              <a:t>l’AB</a:t>
            </a:r>
            <a:r>
              <a:rPr lang="en-US" sz="2400" u="sng" dirty="0" smtClean="0"/>
              <a:t>)</a:t>
            </a:r>
            <a:endParaRPr lang="en-US" sz="2400" dirty="0" smtClean="0"/>
          </a:p>
        </p:txBody>
      </p:sp>
      <p:sp>
        <p:nvSpPr>
          <p:cNvPr id="20483" name="Rectangle 3"/>
          <p:cNvSpPr>
            <a:spLocks noGrp="1" noChangeArrowheads="1"/>
          </p:cNvSpPr>
          <p:nvPr>
            <p:ph type="body" idx="1"/>
          </p:nvPr>
        </p:nvSpPr>
        <p:spPr>
          <a:xfrm>
            <a:off x="457200" y="2132013"/>
            <a:ext cx="8218488" cy="4105275"/>
          </a:xfrm>
        </p:spPr>
        <p:txBody>
          <a:bodyPr/>
          <a:lstStyle/>
          <a:p>
            <a:pPr marL="933450" lvl="1" indent="-476250" eaLnBrk="1" hangingPunct="1">
              <a:lnSpc>
                <a:spcPct val="130000"/>
              </a:lnSpc>
              <a:spcBef>
                <a:spcPct val="0"/>
              </a:spcBef>
              <a:spcAft>
                <a:spcPts val="0"/>
              </a:spcAft>
              <a:buFont typeface="Wingdings" pitchFamily="2" charset="2"/>
              <a:buChar char="§"/>
              <a:defRPr/>
            </a:pPr>
            <a:r>
              <a:rPr lang="en-GB" b="0" dirty="0" smtClean="0">
                <a:solidFill>
                  <a:schemeClr val="accent6"/>
                </a:solidFill>
              </a:rPr>
              <a:t>La </a:t>
            </a:r>
            <a:r>
              <a:rPr lang="en-GB" b="0" dirty="0" err="1" smtClean="0">
                <a:solidFill>
                  <a:schemeClr val="accent6"/>
                </a:solidFill>
              </a:rPr>
              <a:t>décision</a:t>
            </a:r>
            <a:r>
              <a:rPr lang="en-GB" b="0" dirty="0" smtClean="0">
                <a:solidFill>
                  <a:schemeClr val="accent6"/>
                </a:solidFill>
              </a:rPr>
              <a:t> </a:t>
            </a:r>
            <a:r>
              <a:rPr lang="en-GB" b="0" dirty="0" err="1" smtClean="0">
                <a:solidFill>
                  <a:schemeClr val="accent6"/>
                </a:solidFill>
              </a:rPr>
              <a:t>d’éligibilité</a:t>
            </a:r>
            <a:r>
              <a:rPr lang="en-GB" b="0" dirty="0" smtClean="0">
                <a:solidFill>
                  <a:schemeClr val="accent6"/>
                </a:solidFill>
              </a:rPr>
              <a:t> </a:t>
            </a:r>
            <a:r>
              <a:rPr lang="en-GB" b="0" dirty="0" err="1" smtClean="0">
                <a:solidFill>
                  <a:schemeClr val="accent6"/>
                </a:solidFill>
              </a:rPr>
              <a:t>est</a:t>
            </a:r>
            <a:r>
              <a:rPr lang="en-GB" b="0" dirty="0" smtClean="0">
                <a:solidFill>
                  <a:schemeClr val="accent6"/>
                </a:solidFill>
              </a:rPr>
              <a:t> </a:t>
            </a:r>
            <a:r>
              <a:rPr lang="en-GB" b="0" dirty="0" err="1" smtClean="0">
                <a:solidFill>
                  <a:schemeClr val="accent6"/>
                </a:solidFill>
              </a:rPr>
              <a:t>basée</a:t>
            </a:r>
            <a:r>
              <a:rPr lang="en-GB" b="0" dirty="0" smtClean="0">
                <a:solidFill>
                  <a:schemeClr val="accent6"/>
                </a:solidFill>
              </a:rPr>
              <a:t> </a:t>
            </a:r>
            <a:r>
              <a:rPr lang="en-GB" b="0" dirty="0" err="1" smtClean="0">
                <a:solidFill>
                  <a:schemeClr val="accent6"/>
                </a:solidFill>
              </a:rPr>
              <a:t>sur</a:t>
            </a:r>
            <a:endParaRPr lang="en-GB" b="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en-GB" sz="1600" dirty="0" smtClean="0">
                <a:solidFill>
                  <a:schemeClr val="accent6"/>
                </a:solidFill>
              </a:rPr>
              <a:t>Les 4 analyses (</a:t>
            </a:r>
            <a:r>
              <a:rPr lang="en-GB" sz="1600" dirty="0" err="1" smtClean="0">
                <a:solidFill>
                  <a:schemeClr val="accent6"/>
                </a:solidFill>
              </a:rPr>
              <a:t>aggrégats</a:t>
            </a:r>
            <a:r>
              <a:rPr lang="en-GB" sz="1600" dirty="0" smtClean="0">
                <a:solidFill>
                  <a:schemeClr val="accent6"/>
                </a:solidFill>
              </a:rPr>
              <a:t> macro, </a:t>
            </a:r>
            <a:r>
              <a:rPr lang="en-GB" sz="1600" dirty="0" err="1" smtClean="0">
                <a:solidFill>
                  <a:schemeClr val="accent6"/>
                </a:solidFill>
              </a:rPr>
              <a:t>politiques</a:t>
            </a:r>
            <a:r>
              <a:rPr lang="en-GB" sz="1600" dirty="0" smtClean="0">
                <a:solidFill>
                  <a:schemeClr val="accent6"/>
                </a:solidFill>
              </a:rPr>
              <a:t> macro-</a:t>
            </a:r>
            <a:r>
              <a:rPr lang="en-GB" sz="1600" dirty="0" err="1" smtClean="0">
                <a:solidFill>
                  <a:schemeClr val="accent6"/>
                </a:solidFill>
              </a:rPr>
              <a:t>budgétaire</a:t>
            </a:r>
            <a:r>
              <a:rPr lang="en-GB" sz="1600" dirty="0" smtClean="0">
                <a:solidFill>
                  <a:schemeClr val="accent6"/>
                </a:solidFill>
              </a:rPr>
              <a:t>, MRN, </a:t>
            </a:r>
            <a:r>
              <a:rPr lang="en-GB" sz="1600" dirty="0" err="1" smtClean="0">
                <a:solidFill>
                  <a:schemeClr val="accent6"/>
                </a:solidFill>
              </a:rPr>
              <a:t>vulnérabilité</a:t>
            </a:r>
            <a:r>
              <a:rPr lang="en-GB" sz="1600" dirty="0" smtClean="0">
                <a:solidFill>
                  <a:schemeClr val="accent6"/>
                </a:solidFill>
              </a:rPr>
              <a:t>/</a:t>
            </a:r>
            <a:r>
              <a:rPr lang="en-GB" sz="1600" dirty="0" err="1" smtClean="0">
                <a:solidFill>
                  <a:schemeClr val="accent6"/>
                </a:solidFill>
              </a:rPr>
              <a:t>résilience</a:t>
            </a:r>
            <a:r>
              <a:rPr lang="en-GB" sz="1600" dirty="0" smtClean="0">
                <a:solidFill>
                  <a:schemeClr val="accent6"/>
                </a:solidFill>
              </a:rPr>
              <a:t>)</a:t>
            </a:r>
            <a:endParaRPr lang="en-GB" sz="160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en-GB" sz="1600" dirty="0" smtClean="0">
                <a:solidFill>
                  <a:schemeClr val="accent6"/>
                </a:solidFill>
              </a:rPr>
              <a:t>Les opinions </a:t>
            </a:r>
            <a:r>
              <a:rPr lang="en-GB" sz="1600" dirty="0" err="1" smtClean="0">
                <a:solidFill>
                  <a:schemeClr val="accent6"/>
                </a:solidFill>
              </a:rPr>
              <a:t>d’autres</a:t>
            </a:r>
            <a:r>
              <a:rPr lang="en-GB" sz="1600" dirty="0" smtClean="0">
                <a:solidFill>
                  <a:schemeClr val="accent6"/>
                </a:solidFill>
              </a:rPr>
              <a:t> </a:t>
            </a:r>
            <a:r>
              <a:rPr lang="en-GB" sz="1600" dirty="0" err="1" smtClean="0">
                <a:solidFill>
                  <a:schemeClr val="accent6"/>
                </a:solidFill>
              </a:rPr>
              <a:t>instutions</a:t>
            </a:r>
            <a:r>
              <a:rPr lang="en-GB" sz="1600" dirty="0" smtClean="0">
                <a:solidFill>
                  <a:schemeClr val="accent6"/>
                </a:solidFill>
              </a:rPr>
              <a:t> </a:t>
            </a:r>
            <a:r>
              <a:rPr lang="en-GB" sz="1600" dirty="0" err="1" smtClean="0">
                <a:solidFill>
                  <a:schemeClr val="accent6"/>
                </a:solidFill>
              </a:rPr>
              <a:t>spécialisées</a:t>
            </a:r>
            <a:r>
              <a:rPr lang="en-GB" sz="1600" dirty="0" smtClean="0">
                <a:solidFill>
                  <a:schemeClr val="accent6"/>
                </a:solidFill>
              </a:rPr>
              <a:t> (FMI en </a:t>
            </a:r>
            <a:r>
              <a:rPr lang="en-GB" sz="1600" dirty="0" err="1" smtClean="0">
                <a:solidFill>
                  <a:schemeClr val="accent6"/>
                </a:solidFill>
              </a:rPr>
              <a:t>particulier</a:t>
            </a:r>
            <a:r>
              <a:rPr lang="en-GB" sz="1600" dirty="0" smtClean="0">
                <a:solidFill>
                  <a:schemeClr val="accent6"/>
                </a:solidFill>
              </a:rPr>
              <a:t>).</a:t>
            </a:r>
            <a:endParaRPr lang="en-GB" sz="160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GB" b="0" dirty="0" smtClean="0">
                <a:solidFill>
                  <a:schemeClr val="accent6"/>
                </a:solidFill>
              </a:rPr>
              <a:t>Format:</a:t>
            </a:r>
            <a:endParaRPr lang="en-GB" sz="1400" b="0" dirty="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en-US" sz="1600" dirty="0" smtClean="0">
                <a:solidFill>
                  <a:schemeClr val="accent6"/>
                </a:solidFill>
              </a:rPr>
              <a:t>Les </a:t>
            </a:r>
            <a:r>
              <a:rPr lang="en-US" sz="1600" dirty="0" err="1" smtClean="0">
                <a:solidFill>
                  <a:schemeClr val="accent6"/>
                </a:solidFill>
              </a:rPr>
              <a:t>autorités</a:t>
            </a:r>
            <a:r>
              <a:rPr lang="en-US" sz="1600" dirty="0" smtClean="0">
                <a:solidFill>
                  <a:schemeClr val="accent6"/>
                </a:solidFill>
              </a:rPr>
              <a:t> </a:t>
            </a:r>
            <a:r>
              <a:rPr lang="en-US" sz="1600" dirty="0" err="1" smtClean="0">
                <a:solidFill>
                  <a:schemeClr val="accent6"/>
                </a:solidFill>
              </a:rPr>
              <a:t>menent</a:t>
            </a:r>
            <a:r>
              <a:rPr lang="en-US" sz="1600" dirty="0" smtClean="0">
                <a:solidFill>
                  <a:schemeClr val="accent6"/>
                </a:solidFill>
              </a:rPr>
              <a:t> </a:t>
            </a:r>
            <a:r>
              <a:rPr lang="en-US" sz="1600" dirty="0" err="1" smtClean="0">
                <a:solidFill>
                  <a:schemeClr val="accent6"/>
                </a:solidFill>
              </a:rPr>
              <a:t>une</a:t>
            </a:r>
            <a:r>
              <a:rPr lang="en-US" sz="1600" dirty="0" smtClean="0">
                <a:solidFill>
                  <a:schemeClr val="accent6"/>
                </a:solidFill>
              </a:rPr>
              <a:t> </a:t>
            </a:r>
            <a:r>
              <a:rPr lang="en-US" sz="1600" dirty="0" err="1" smtClean="0">
                <a:solidFill>
                  <a:schemeClr val="accent6"/>
                </a:solidFill>
              </a:rPr>
              <a:t>politique</a:t>
            </a:r>
            <a:r>
              <a:rPr lang="en-US" sz="1600" dirty="0" smtClean="0">
                <a:solidFill>
                  <a:schemeClr val="accent6"/>
                </a:solidFill>
              </a:rPr>
              <a:t> </a:t>
            </a:r>
            <a:r>
              <a:rPr lang="en-US" sz="1600" b="1" dirty="0" err="1" smtClean="0">
                <a:solidFill>
                  <a:schemeClr val="accent6"/>
                </a:solidFill>
              </a:rPr>
              <a:t>pertinente</a:t>
            </a:r>
            <a:r>
              <a:rPr lang="en-US" sz="1600" b="1" dirty="0" smtClean="0">
                <a:solidFill>
                  <a:schemeClr val="accent6"/>
                </a:solidFill>
              </a:rPr>
              <a:t> et </a:t>
            </a:r>
            <a:r>
              <a:rPr lang="en-US" sz="1600" b="1" dirty="0" err="1" smtClean="0">
                <a:solidFill>
                  <a:schemeClr val="accent6"/>
                </a:solidFill>
              </a:rPr>
              <a:t>crédible</a:t>
            </a:r>
            <a:r>
              <a:rPr lang="en-US" sz="1600" b="1" dirty="0" smtClean="0">
                <a:solidFill>
                  <a:schemeClr val="accent6"/>
                </a:solidFill>
              </a:rPr>
              <a:t> </a:t>
            </a:r>
            <a:r>
              <a:rPr lang="en-US" sz="1600" dirty="0" smtClean="0">
                <a:solidFill>
                  <a:schemeClr val="accent6"/>
                </a:solidFill>
              </a:rPr>
              <a:t> </a:t>
            </a:r>
            <a:r>
              <a:rPr lang="en-US" sz="1600" dirty="0" err="1" smtClean="0">
                <a:solidFill>
                  <a:schemeClr val="accent6"/>
                </a:solidFill>
              </a:rPr>
              <a:t>orientée</a:t>
            </a:r>
            <a:r>
              <a:rPr lang="en-US" sz="1600" dirty="0" smtClean="0">
                <a:solidFill>
                  <a:schemeClr val="accent6"/>
                </a:solidFill>
              </a:rPr>
              <a:t> </a:t>
            </a:r>
            <a:r>
              <a:rPr lang="en-US" sz="1600" dirty="0" err="1" smtClean="0">
                <a:solidFill>
                  <a:schemeClr val="accent6"/>
                </a:solidFill>
              </a:rPr>
              <a:t>vers</a:t>
            </a:r>
            <a:r>
              <a:rPr lang="en-US" sz="1600" dirty="0" smtClean="0">
                <a:solidFill>
                  <a:schemeClr val="accent6"/>
                </a:solidFill>
              </a:rPr>
              <a:t> la </a:t>
            </a:r>
            <a:r>
              <a:rPr lang="en-US" sz="1600" dirty="0" err="1" smtClean="0">
                <a:solidFill>
                  <a:schemeClr val="accent6"/>
                </a:solidFill>
              </a:rPr>
              <a:t>stabilité</a:t>
            </a:r>
            <a:r>
              <a:rPr lang="en-US" sz="1600" dirty="0" smtClean="0">
                <a:solidFill>
                  <a:schemeClr val="accent6"/>
                </a:solidFill>
              </a:rPr>
              <a:t> et </a:t>
            </a:r>
            <a:r>
              <a:rPr lang="en-US" sz="1600" dirty="0" err="1" smtClean="0">
                <a:solidFill>
                  <a:schemeClr val="accent6"/>
                </a:solidFill>
              </a:rPr>
              <a:t>visant</a:t>
            </a:r>
            <a:r>
              <a:rPr lang="en-US" sz="1600" dirty="0" smtClean="0">
                <a:solidFill>
                  <a:schemeClr val="accent6"/>
                </a:solidFill>
              </a:rPr>
              <a:t> à ….; </a:t>
            </a:r>
            <a:r>
              <a:rPr lang="en-US" sz="1600" dirty="0" err="1" smtClean="0">
                <a:solidFill>
                  <a:schemeClr val="accent6"/>
                </a:solidFill>
              </a:rPr>
              <a:t>ou</a:t>
            </a:r>
            <a:r>
              <a:rPr lang="en-US" sz="1600" dirty="0" smtClean="0">
                <a:solidFill>
                  <a:schemeClr val="accent6"/>
                </a:solidFill>
              </a:rPr>
              <a:t> </a:t>
            </a:r>
            <a:r>
              <a:rPr lang="en-US" sz="1600" dirty="0" err="1" smtClean="0">
                <a:solidFill>
                  <a:schemeClr val="accent6"/>
                </a:solidFill>
              </a:rPr>
              <a:t>bien</a:t>
            </a:r>
            <a:r>
              <a:rPr lang="en-US" sz="1600" dirty="0" smtClean="0">
                <a:solidFill>
                  <a:schemeClr val="accent6"/>
                </a:solidFill>
              </a:rPr>
              <a:t>:</a:t>
            </a:r>
            <a:r>
              <a:rPr lang="en-US" sz="1600" dirty="0" smtClean="0">
                <a:solidFill>
                  <a:schemeClr val="accent6"/>
                </a:solidFill>
              </a:rPr>
              <a:t> </a:t>
            </a:r>
            <a:endParaRPr lang="en-US" sz="1600" dirty="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en-US" sz="1600" dirty="0" smtClean="0">
                <a:solidFill>
                  <a:schemeClr val="accent6"/>
                </a:solidFill>
              </a:rPr>
              <a:t>A </a:t>
            </a:r>
            <a:r>
              <a:rPr lang="en-US" sz="1600" dirty="0" err="1" smtClean="0">
                <a:solidFill>
                  <a:schemeClr val="accent6"/>
                </a:solidFill>
              </a:rPr>
              <a:t>ce</a:t>
            </a:r>
            <a:r>
              <a:rPr lang="en-US" sz="1600" dirty="0" smtClean="0">
                <a:solidFill>
                  <a:schemeClr val="accent6"/>
                </a:solidFill>
              </a:rPr>
              <a:t> </a:t>
            </a:r>
            <a:r>
              <a:rPr lang="en-US" sz="1600" dirty="0" err="1" smtClean="0">
                <a:solidFill>
                  <a:schemeClr val="accent6"/>
                </a:solidFill>
              </a:rPr>
              <a:t>stade</a:t>
            </a:r>
            <a:r>
              <a:rPr lang="en-US" sz="1600" dirty="0" smtClean="0">
                <a:solidFill>
                  <a:schemeClr val="accent6"/>
                </a:solidFill>
              </a:rPr>
              <a:t> </a:t>
            </a:r>
            <a:r>
              <a:rPr lang="en-US" sz="1600" dirty="0" err="1" smtClean="0">
                <a:solidFill>
                  <a:schemeClr val="accent6"/>
                </a:solidFill>
              </a:rPr>
              <a:t>il</a:t>
            </a:r>
            <a:r>
              <a:rPr lang="en-US" sz="1600" dirty="0" smtClean="0">
                <a:solidFill>
                  <a:schemeClr val="accent6"/>
                </a:solidFill>
              </a:rPr>
              <a:t> </a:t>
            </a:r>
            <a:r>
              <a:rPr lang="en-US" sz="1600" dirty="0" err="1" smtClean="0">
                <a:solidFill>
                  <a:schemeClr val="accent6"/>
                </a:solidFill>
              </a:rPr>
              <a:t>n’y</a:t>
            </a:r>
            <a:r>
              <a:rPr lang="en-US" sz="1600" dirty="0" smtClean="0">
                <a:solidFill>
                  <a:schemeClr val="accent6"/>
                </a:solidFill>
              </a:rPr>
              <a:t> a pas </a:t>
            </a:r>
            <a:r>
              <a:rPr lang="en-US" sz="1600" b="1" dirty="0" err="1" smtClean="0">
                <a:solidFill>
                  <a:schemeClr val="accent6"/>
                </a:solidFill>
              </a:rPr>
              <a:t>d’évidence</a:t>
            </a:r>
            <a:r>
              <a:rPr lang="en-US" sz="1600" b="1" dirty="0" smtClean="0">
                <a:solidFill>
                  <a:schemeClr val="accent6"/>
                </a:solidFill>
              </a:rPr>
              <a:t> </a:t>
            </a:r>
            <a:r>
              <a:rPr lang="en-US" sz="1600" b="1" dirty="0" err="1" smtClean="0">
                <a:solidFill>
                  <a:schemeClr val="accent6"/>
                </a:solidFill>
              </a:rPr>
              <a:t>suffisante</a:t>
            </a:r>
            <a:r>
              <a:rPr lang="en-US" sz="1600" dirty="0" smtClean="0">
                <a:solidFill>
                  <a:schemeClr val="accent6"/>
                </a:solidFill>
              </a:rPr>
              <a:t> </a:t>
            </a:r>
            <a:r>
              <a:rPr lang="en-US" sz="1600" dirty="0" err="1" smtClean="0">
                <a:solidFill>
                  <a:schemeClr val="accent6"/>
                </a:solidFill>
              </a:rPr>
              <a:t>que</a:t>
            </a:r>
            <a:r>
              <a:rPr lang="en-US" sz="1600" dirty="0" smtClean="0">
                <a:solidFill>
                  <a:schemeClr val="accent6"/>
                </a:solidFill>
              </a:rPr>
              <a:t> les </a:t>
            </a:r>
            <a:r>
              <a:rPr lang="en-US" sz="1600" dirty="0" err="1" smtClean="0">
                <a:solidFill>
                  <a:schemeClr val="accent6"/>
                </a:solidFill>
              </a:rPr>
              <a:t>autorités</a:t>
            </a:r>
            <a:r>
              <a:rPr lang="en-US" sz="1600" dirty="0" smtClean="0">
                <a:solidFill>
                  <a:schemeClr val="accent6"/>
                </a:solidFill>
              </a:rPr>
              <a:t> </a:t>
            </a:r>
            <a:r>
              <a:rPr lang="en-US" sz="1600" dirty="0" err="1" smtClean="0">
                <a:solidFill>
                  <a:schemeClr val="accent6"/>
                </a:solidFill>
              </a:rPr>
              <a:t>poursuivent</a:t>
            </a:r>
            <a:r>
              <a:rPr lang="en-US" sz="1600" dirty="0" smtClean="0">
                <a:solidFill>
                  <a:schemeClr val="accent6"/>
                </a:solidFill>
              </a:rPr>
              <a:t> </a:t>
            </a:r>
            <a:r>
              <a:rPr lang="en-US" sz="1600" dirty="0" err="1" smtClean="0">
                <a:solidFill>
                  <a:schemeClr val="accent6"/>
                </a:solidFill>
              </a:rPr>
              <a:t>une</a:t>
            </a:r>
            <a:r>
              <a:rPr lang="en-US" sz="1600" dirty="0" smtClean="0">
                <a:solidFill>
                  <a:schemeClr val="accent6"/>
                </a:solidFill>
              </a:rPr>
              <a:t> </a:t>
            </a:r>
            <a:r>
              <a:rPr lang="en-US" sz="1600" dirty="0" err="1" smtClean="0">
                <a:solidFill>
                  <a:schemeClr val="accent6"/>
                </a:solidFill>
              </a:rPr>
              <a:t>politique</a:t>
            </a:r>
            <a:r>
              <a:rPr lang="en-US" sz="1600" dirty="0" smtClean="0">
                <a:solidFill>
                  <a:schemeClr val="accent6"/>
                </a:solidFill>
              </a:rPr>
              <a:t> de </a:t>
            </a:r>
            <a:r>
              <a:rPr lang="en-US" sz="1600" dirty="0" err="1" smtClean="0">
                <a:solidFill>
                  <a:schemeClr val="accent6"/>
                </a:solidFill>
              </a:rPr>
              <a:t>stabilisation</a:t>
            </a:r>
            <a:r>
              <a:rPr lang="en-US" sz="1600" dirty="0" smtClean="0">
                <a:solidFill>
                  <a:schemeClr val="accent6"/>
                </a:solidFill>
              </a:rPr>
              <a:t> pertinence et </a:t>
            </a:r>
            <a:r>
              <a:rPr lang="en-US" sz="1600" dirty="0" err="1" smtClean="0">
                <a:solidFill>
                  <a:schemeClr val="accent6"/>
                </a:solidFill>
              </a:rPr>
              <a:t>crédible</a:t>
            </a:r>
            <a:r>
              <a:rPr lang="en-US" sz="1600" dirty="0" smtClean="0">
                <a:solidFill>
                  <a:schemeClr val="accent6"/>
                </a:solidFill>
              </a:rPr>
              <a:t>, </a:t>
            </a:r>
            <a:r>
              <a:rPr lang="en-US" sz="1600" b="1" dirty="0" err="1" smtClean="0">
                <a:solidFill>
                  <a:schemeClr val="accent6"/>
                </a:solidFill>
              </a:rPr>
              <a:t>mais</a:t>
            </a:r>
            <a:r>
              <a:rPr lang="en-US" sz="1600" dirty="0" smtClean="0">
                <a:solidFill>
                  <a:schemeClr val="accent6"/>
                </a:solidFill>
              </a:rPr>
              <a:t> </a:t>
            </a:r>
            <a:r>
              <a:rPr lang="en-US" sz="1600" dirty="0" err="1" smtClean="0">
                <a:solidFill>
                  <a:schemeClr val="accent6"/>
                </a:solidFill>
              </a:rPr>
              <a:t>elles</a:t>
            </a:r>
            <a:r>
              <a:rPr lang="en-US" sz="1600" dirty="0" smtClean="0">
                <a:solidFill>
                  <a:schemeClr val="accent6"/>
                </a:solidFill>
              </a:rPr>
              <a:t> </a:t>
            </a:r>
            <a:r>
              <a:rPr lang="en-US" sz="1600" dirty="0" err="1" smtClean="0">
                <a:solidFill>
                  <a:schemeClr val="accent6"/>
                </a:solidFill>
              </a:rPr>
              <a:t>négocient</a:t>
            </a:r>
            <a:r>
              <a:rPr lang="en-US" sz="1600" dirty="0" smtClean="0">
                <a:solidFill>
                  <a:schemeClr val="accent6"/>
                </a:solidFill>
              </a:rPr>
              <a:t> avec le FMI….Il </a:t>
            </a:r>
            <a:r>
              <a:rPr lang="en-US" sz="1600" dirty="0" err="1" smtClean="0">
                <a:solidFill>
                  <a:schemeClr val="accent6"/>
                </a:solidFill>
              </a:rPr>
              <a:t>est</a:t>
            </a:r>
            <a:r>
              <a:rPr lang="en-US" sz="1600" dirty="0" smtClean="0">
                <a:solidFill>
                  <a:schemeClr val="accent6"/>
                </a:solidFill>
              </a:rPr>
              <a:t> </a:t>
            </a:r>
            <a:r>
              <a:rPr lang="en-US" sz="1600" dirty="0" err="1" smtClean="0">
                <a:solidFill>
                  <a:schemeClr val="accent6"/>
                </a:solidFill>
              </a:rPr>
              <a:t>attendu</a:t>
            </a:r>
            <a:r>
              <a:rPr lang="en-US" sz="1600" dirty="0" smtClean="0">
                <a:solidFill>
                  <a:schemeClr val="accent6"/>
                </a:solidFill>
              </a:rPr>
              <a:t> </a:t>
            </a:r>
            <a:r>
              <a:rPr lang="en-US" sz="1600" dirty="0" err="1" smtClean="0">
                <a:solidFill>
                  <a:schemeClr val="accent6"/>
                </a:solidFill>
              </a:rPr>
              <a:t>que</a:t>
            </a:r>
            <a:r>
              <a:rPr lang="en-US" sz="1600" dirty="0" smtClean="0">
                <a:solidFill>
                  <a:schemeClr val="accent6"/>
                </a:solidFill>
              </a:rPr>
              <a:t> …. ; </a:t>
            </a:r>
            <a:r>
              <a:rPr lang="en-US" sz="1600" dirty="0" err="1" smtClean="0">
                <a:solidFill>
                  <a:schemeClr val="accent6"/>
                </a:solidFill>
              </a:rPr>
              <a:t>ou</a:t>
            </a:r>
            <a:r>
              <a:rPr lang="en-US" sz="1600" dirty="0" smtClean="0">
                <a:solidFill>
                  <a:schemeClr val="accent6"/>
                </a:solidFill>
              </a:rPr>
              <a:t> </a:t>
            </a:r>
            <a:r>
              <a:rPr lang="en-US" sz="1600" dirty="0" err="1" smtClean="0">
                <a:solidFill>
                  <a:schemeClr val="accent6"/>
                </a:solidFill>
              </a:rPr>
              <a:t>bien</a:t>
            </a:r>
            <a:r>
              <a:rPr lang="en-US" sz="1600" dirty="0" smtClean="0">
                <a:solidFill>
                  <a:schemeClr val="accent6"/>
                </a:solidFill>
              </a:rPr>
              <a:t>:</a:t>
            </a:r>
            <a:endParaRPr lang="en-US" sz="1600" dirty="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r>
              <a:rPr lang="en-US" sz="1600" dirty="0" smtClean="0">
                <a:solidFill>
                  <a:schemeClr val="accent6"/>
                </a:solidFill>
              </a:rPr>
              <a:t>La</a:t>
            </a:r>
            <a:r>
              <a:rPr lang="en-US" sz="1600" dirty="0" smtClean="0">
                <a:solidFill>
                  <a:schemeClr val="accent6"/>
                </a:solidFill>
              </a:rPr>
              <a:t> </a:t>
            </a:r>
            <a:r>
              <a:rPr lang="en-US" sz="1600" dirty="0" err="1" smtClean="0">
                <a:solidFill>
                  <a:schemeClr val="accent6"/>
                </a:solidFill>
              </a:rPr>
              <a:t>Délégation</a:t>
            </a:r>
            <a:r>
              <a:rPr lang="en-US" sz="1600" dirty="0" smtClean="0">
                <a:solidFill>
                  <a:schemeClr val="accent6"/>
                </a:solidFill>
              </a:rPr>
              <a:t> </a:t>
            </a:r>
            <a:r>
              <a:rPr lang="en-US" sz="1600" dirty="0" err="1" smtClean="0">
                <a:solidFill>
                  <a:schemeClr val="accent6"/>
                </a:solidFill>
              </a:rPr>
              <a:t>considère</a:t>
            </a:r>
            <a:r>
              <a:rPr lang="en-US" sz="1600" dirty="0" smtClean="0">
                <a:solidFill>
                  <a:schemeClr val="accent6"/>
                </a:solidFill>
              </a:rPr>
              <a:t> </a:t>
            </a:r>
            <a:r>
              <a:rPr lang="en-US" sz="1600" dirty="0" err="1" smtClean="0">
                <a:solidFill>
                  <a:schemeClr val="accent6"/>
                </a:solidFill>
              </a:rPr>
              <a:t>que</a:t>
            </a:r>
            <a:r>
              <a:rPr lang="en-US" sz="1600" dirty="0" smtClean="0">
                <a:solidFill>
                  <a:schemeClr val="accent6"/>
                </a:solidFill>
              </a:rPr>
              <a:t> le </a:t>
            </a:r>
            <a:r>
              <a:rPr lang="en-US" sz="1600" dirty="0" err="1" smtClean="0">
                <a:solidFill>
                  <a:schemeClr val="accent6"/>
                </a:solidFill>
              </a:rPr>
              <a:t>critère</a:t>
            </a:r>
            <a:r>
              <a:rPr lang="en-US" sz="1600" dirty="0" smtClean="0">
                <a:solidFill>
                  <a:schemeClr val="accent6"/>
                </a:solidFill>
              </a:rPr>
              <a:t> </a:t>
            </a:r>
            <a:r>
              <a:rPr lang="en-US" sz="1600" dirty="0" smtClean="0">
                <a:solidFill>
                  <a:schemeClr val="accent6"/>
                </a:solidFill>
              </a:rPr>
              <a:t>de </a:t>
            </a:r>
            <a:r>
              <a:rPr lang="en-US" sz="1600" dirty="0" err="1" smtClean="0">
                <a:solidFill>
                  <a:schemeClr val="accent6"/>
                </a:solidFill>
              </a:rPr>
              <a:t>stabilité</a:t>
            </a:r>
            <a:r>
              <a:rPr lang="en-US" sz="1600" dirty="0" smtClean="0">
                <a:solidFill>
                  <a:schemeClr val="accent6"/>
                </a:solidFill>
              </a:rPr>
              <a:t> </a:t>
            </a:r>
            <a:r>
              <a:rPr lang="en-US" sz="1600" dirty="0" err="1" smtClean="0">
                <a:solidFill>
                  <a:schemeClr val="accent6"/>
                </a:solidFill>
              </a:rPr>
              <a:t>macroéconomique</a:t>
            </a:r>
            <a:r>
              <a:rPr lang="en-US" sz="1600" dirty="0" smtClean="0">
                <a:solidFill>
                  <a:schemeClr val="accent6"/>
                </a:solidFill>
              </a:rPr>
              <a:t> </a:t>
            </a:r>
            <a:r>
              <a:rPr lang="en-US" sz="1600" b="1" dirty="0" err="1" smtClean="0">
                <a:solidFill>
                  <a:schemeClr val="accent6"/>
                </a:solidFill>
              </a:rPr>
              <a:t>n’est</a:t>
            </a:r>
            <a:r>
              <a:rPr lang="en-US" sz="1600" b="1" dirty="0" smtClean="0">
                <a:solidFill>
                  <a:schemeClr val="accent6"/>
                </a:solidFill>
              </a:rPr>
              <a:t> pas </a:t>
            </a:r>
            <a:r>
              <a:rPr lang="en-US" sz="1600" b="1" dirty="0" err="1" smtClean="0">
                <a:solidFill>
                  <a:schemeClr val="accent6"/>
                </a:solidFill>
              </a:rPr>
              <a:t>satisfait</a:t>
            </a:r>
            <a:r>
              <a:rPr lang="en-US" sz="1600" b="1" dirty="0" smtClean="0">
                <a:solidFill>
                  <a:schemeClr val="accent6"/>
                </a:solidFill>
              </a:rPr>
              <a:t> </a:t>
            </a:r>
            <a:r>
              <a:rPr lang="en-US" sz="1600" dirty="0" err="1" smtClean="0">
                <a:solidFill>
                  <a:schemeClr val="accent6"/>
                </a:solidFill>
              </a:rPr>
              <a:t>parce</a:t>
            </a:r>
            <a:r>
              <a:rPr lang="en-US" sz="1600" dirty="0" smtClean="0">
                <a:solidFill>
                  <a:schemeClr val="accent6"/>
                </a:solidFill>
              </a:rPr>
              <a:t> </a:t>
            </a:r>
            <a:r>
              <a:rPr lang="en-US" sz="1600" dirty="0" err="1" smtClean="0">
                <a:solidFill>
                  <a:schemeClr val="accent6"/>
                </a:solidFill>
              </a:rPr>
              <a:t>que</a:t>
            </a:r>
            <a:r>
              <a:rPr lang="en-US" sz="1600" dirty="0" smtClean="0">
                <a:solidFill>
                  <a:schemeClr val="accent6"/>
                </a:solidFill>
              </a:rPr>
              <a:t> ….</a:t>
            </a:r>
            <a:r>
              <a:rPr lang="en-US" sz="1600" dirty="0" smtClean="0">
                <a:solidFill>
                  <a:schemeClr val="accent6"/>
                </a:solidFill>
              </a:rPr>
              <a:t> </a:t>
            </a:r>
            <a:r>
              <a:rPr lang="en-US" sz="1600" dirty="0">
                <a:solidFill>
                  <a:schemeClr val="accent6"/>
                </a:solidFill>
              </a:rPr>
              <a:t>…..  </a:t>
            </a:r>
          </a:p>
          <a:p>
            <a:pPr marL="933450" lvl="1" indent="-476250" eaLnBrk="1" hangingPunct="1">
              <a:lnSpc>
                <a:spcPct val="130000"/>
              </a:lnSpc>
              <a:spcBef>
                <a:spcPct val="0"/>
              </a:spcBef>
              <a:spcAft>
                <a:spcPts val="0"/>
              </a:spcAft>
              <a:buFont typeface="Wingdings" pitchFamily="2" charset="2"/>
              <a:buChar char="§"/>
              <a:defRPr/>
            </a:pPr>
            <a:endParaRPr lang="en-GB" b="0" dirty="0">
              <a:solidFill>
                <a:schemeClr val="accent6"/>
              </a:solidFill>
            </a:endParaRPr>
          </a:p>
        </p:txBody>
      </p:sp>
      <p:sp>
        <p:nvSpPr>
          <p:cNvPr id="18436" name="Slide Number Placeholder 1"/>
          <p:cNvSpPr>
            <a:spLocks noGrp="1"/>
          </p:cNvSpPr>
          <p:nvPr>
            <p:ph type="sldNum" sz="quarter" idx="12"/>
          </p:nvPr>
        </p:nvSpPr>
        <p:spPr>
          <a:noFill/>
          <a:ln>
            <a:miter lim="800000"/>
            <a:headEnd/>
            <a:tailEnd/>
          </a:ln>
        </p:spPr>
        <p:txBody>
          <a:bodyPr/>
          <a:lstStyle/>
          <a:p>
            <a:fld id="{0913907B-AA96-491E-83DB-39065EFA990A}" type="slidenum">
              <a:rPr lang="en-GB" smtClean="0"/>
              <a:pPr/>
              <a:t>24</a:t>
            </a:fld>
            <a:endParaRPr lang="en-GB"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Messages clés (1): </a:t>
            </a:r>
            <a:endParaRPr lang="fr-FR" sz="2600" noProof="0" dirty="0" smtClean="0"/>
          </a:p>
        </p:txBody>
      </p:sp>
      <p:sp>
        <p:nvSpPr>
          <p:cNvPr id="4099" name="Rectangle 3"/>
          <p:cNvSpPr>
            <a:spLocks noGrp="1" noChangeArrowheads="1"/>
          </p:cNvSpPr>
          <p:nvPr>
            <p:ph type="body" idx="1"/>
          </p:nvPr>
        </p:nvSpPr>
        <p:spPr>
          <a:xfrm>
            <a:off x="179388" y="1989138"/>
            <a:ext cx="8713787" cy="403225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politiques </a:t>
            </a:r>
            <a:r>
              <a:rPr lang="fr-FR" b="0" dirty="0" smtClean="0">
                <a:solidFill>
                  <a:schemeClr val="accent6"/>
                </a:solidFill>
              </a:rPr>
              <a:t>macroéconomiques effectives et la </a:t>
            </a:r>
            <a:r>
              <a:rPr lang="fr-FR" b="0" noProof="0" dirty="0" smtClean="0">
                <a:solidFill>
                  <a:schemeClr val="accent6"/>
                </a:solidFill>
              </a:rPr>
              <a:t>tendance des indicateurs sont plus importantes que les valeurs actuelles des indicateurs;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De solides analyses sont plus importantes que de longues listes de statistiques;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Une attention particulière doit être portée aux politiques et aux </a:t>
            </a:r>
            <a:r>
              <a:rPr lang="fr-FR" b="0" dirty="0" smtClean="0">
                <a:solidFill>
                  <a:schemeClr val="accent6"/>
                </a:solidFill>
              </a:rPr>
              <a:t>objectifs budgétaires, </a:t>
            </a:r>
            <a:r>
              <a:rPr lang="fr-FR" b="0" noProof="0" dirty="0" smtClean="0">
                <a:solidFill>
                  <a:schemeClr val="accent6"/>
                </a:solidFill>
              </a:rPr>
              <a:t>y compris à la mobilisation des recettes nationales, et à leur cohérence avec la stabilité macroéconomique (voir Communication de la CE sur l’AB).</a:t>
            </a:r>
          </a:p>
          <a:p>
            <a:pPr eaLnBrk="1" hangingPunct="1">
              <a:defRPr/>
            </a:pPr>
            <a:endParaRPr lang="fr-FR" noProof="0" dirty="0" smtClean="0"/>
          </a:p>
        </p:txBody>
      </p:sp>
      <p:sp>
        <p:nvSpPr>
          <p:cNvPr id="8196" name="Slide Number Placeholder 1"/>
          <p:cNvSpPr>
            <a:spLocks noGrp="1"/>
          </p:cNvSpPr>
          <p:nvPr>
            <p:ph type="sldNum" sz="quarter" idx="12"/>
          </p:nvPr>
        </p:nvSpPr>
        <p:spPr>
          <a:noFill/>
          <a:ln>
            <a:miter lim="800000"/>
            <a:headEnd/>
            <a:tailEnd/>
          </a:ln>
        </p:spPr>
        <p:txBody>
          <a:bodyPr/>
          <a:lstStyle/>
          <a:p>
            <a:fld id="{AAB2C2C8-BFDA-403E-BA99-11E67C8B4294}" type="slidenum">
              <a:rPr lang="en-GB" smtClean="0"/>
              <a:pPr/>
              <a:t>25</a:t>
            </a:fld>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339850"/>
            <a:ext cx="8229600" cy="504825"/>
          </a:xfrm>
        </p:spPr>
        <p:txBody>
          <a:bodyPr/>
          <a:lstStyle/>
          <a:p>
            <a:pPr indent="0" eaLnBrk="1" hangingPunct="1"/>
            <a:r>
              <a:rPr lang="fr-FR" sz="2400" noProof="0" dirty="0" smtClean="0"/>
              <a:t>Messages clés (2) Cibler </a:t>
            </a:r>
            <a:r>
              <a:rPr lang="fr-FR" sz="2400" noProof="0" dirty="0" smtClean="0"/>
              <a:t>l’évaluation sur :</a:t>
            </a:r>
          </a:p>
        </p:txBody>
      </p:sp>
      <p:sp>
        <p:nvSpPr>
          <p:cNvPr id="15363" name="Rectangle 3"/>
          <p:cNvSpPr>
            <a:spLocks noGrp="1" noChangeArrowheads="1"/>
          </p:cNvSpPr>
          <p:nvPr>
            <p:ph type="body" idx="1"/>
          </p:nvPr>
        </p:nvSpPr>
        <p:spPr>
          <a:xfrm>
            <a:off x="0" y="1844675"/>
            <a:ext cx="8928100" cy="446405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liens entre les déséquilibres identifiés et les réponses en matière de politique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Politique budgétaire: </a:t>
            </a:r>
            <a:r>
              <a:rPr lang="fr-FR" b="0" noProof="0" dirty="0" smtClean="0">
                <a:solidFill>
                  <a:schemeClr val="accent6"/>
                </a:solidFill>
              </a:rPr>
              <a:t>niveau global des recettes et des dépenses, financement du déficit, </a:t>
            </a:r>
            <a:r>
              <a:rPr lang="fr-FR" b="0" dirty="0" err="1" smtClean="0">
                <a:solidFill>
                  <a:schemeClr val="accent6"/>
                </a:solidFill>
              </a:rPr>
              <a:t>soutenabili</a:t>
            </a:r>
            <a:r>
              <a:rPr lang="fr-FR" b="0" noProof="0" dirty="0" smtClean="0">
                <a:solidFill>
                  <a:schemeClr val="accent6"/>
                </a:solidFill>
              </a:rPr>
              <a:t>té de la dette, allocation des ressources par secteur, etc.</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Politique monétaire: </a:t>
            </a:r>
            <a:r>
              <a:rPr lang="fr-FR" b="0" noProof="0" dirty="0" smtClean="0">
                <a:solidFill>
                  <a:schemeClr val="accent6"/>
                </a:solidFill>
              </a:rPr>
              <a:t>contrôle de l’inflation, croissance monétaire, supervisions des banques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Balance des paiements: politiques en matière de taux de change, dettes externes, réserves de devises.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Politiques visant à promouvoir la croissance économique et la restructuration de l’économie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Création d’emplois.   </a:t>
            </a:r>
            <a:endParaRPr lang="fr-FR" b="0" noProof="0" dirty="0">
              <a:solidFill>
                <a:schemeClr val="accent6"/>
              </a:solidFill>
            </a:endParaRPr>
          </a:p>
        </p:txBody>
      </p:sp>
      <p:sp>
        <p:nvSpPr>
          <p:cNvPr id="16388" name="Slide Number Placeholder 1"/>
          <p:cNvSpPr>
            <a:spLocks noGrp="1"/>
          </p:cNvSpPr>
          <p:nvPr>
            <p:ph type="sldNum" sz="quarter" idx="12"/>
          </p:nvPr>
        </p:nvSpPr>
        <p:spPr>
          <a:noFill/>
          <a:ln>
            <a:miter lim="800000"/>
            <a:headEnd/>
            <a:tailEnd/>
          </a:ln>
        </p:spPr>
        <p:txBody>
          <a:bodyPr/>
          <a:lstStyle/>
          <a:p>
            <a:fld id="{0A9C4AE4-2DA5-40B9-9A46-EB0A076069C4}" type="slidenum">
              <a:rPr lang="en-GB" smtClean="0"/>
              <a:pPr/>
              <a:t>26</a:t>
            </a:fld>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339850"/>
            <a:ext cx="8229600" cy="649288"/>
          </a:xfrm>
        </p:spPr>
        <p:txBody>
          <a:bodyPr/>
          <a:lstStyle/>
          <a:p>
            <a:pPr indent="0" algn="ctr" eaLnBrk="1" hangingPunct="1"/>
            <a:r>
              <a:rPr lang="fr-FR" noProof="0" dirty="0" smtClean="0"/>
              <a:t>Plan du module </a:t>
            </a:r>
          </a:p>
        </p:txBody>
      </p:sp>
      <p:sp>
        <p:nvSpPr>
          <p:cNvPr id="32771" name="Rectangle 3"/>
          <p:cNvSpPr>
            <a:spLocks noGrp="1" noChangeArrowheads="1"/>
          </p:cNvSpPr>
          <p:nvPr>
            <p:ph type="body" idx="1"/>
          </p:nvPr>
        </p:nvSpPr>
        <p:spPr>
          <a:xfrm>
            <a:off x="457200" y="2060575"/>
            <a:ext cx="8229600" cy="3960813"/>
          </a:xfrm>
        </p:spPr>
        <p:txBody>
          <a:bodyPr/>
          <a:lstStyle/>
          <a:p>
            <a:pPr marL="457200" lvl="1" indent="-457200" eaLnBrk="1" hangingPunct="1">
              <a:lnSpc>
                <a:spcPct val="130000"/>
              </a:lnSpc>
              <a:spcBef>
                <a:spcPts val="1200"/>
              </a:spcBef>
              <a:buClrTx/>
              <a:buFont typeface="+mj-lt"/>
              <a:buAutoNum type="arabicPeriod"/>
              <a:defRPr/>
            </a:pPr>
            <a:r>
              <a:rPr lang="fr-FR" noProof="0" dirty="0" smtClean="0">
                <a:solidFill>
                  <a:srgbClr val="C00000"/>
                </a:solidFill>
                <a:ea typeface="+mn-ea"/>
                <a:cs typeface="+mn-cs"/>
              </a:rPr>
              <a:t>Qu’entend-on par un cadre macroéconomique stable?</a:t>
            </a:r>
            <a:endParaRPr lang="fr-FR" noProof="0" dirty="0" smtClean="0">
              <a:solidFill>
                <a:srgbClr val="C00000"/>
              </a:solidFill>
              <a:ea typeface="+mn-ea"/>
              <a:cs typeface="+mn-cs"/>
            </a:endParaRP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Pourquoi la stabilité macroéconomique constitue-t-elle un critère d’éligibilité?</a:t>
            </a:r>
            <a:endParaRPr lang="fr-FR" b="0" noProof="0" dirty="0" smtClean="0">
              <a:solidFill>
                <a:srgbClr val="002060"/>
              </a:solidFill>
              <a:ea typeface="+mn-ea"/>
              <a:cs typeface="+mn-cs"/>
            </a:endParaRPr>
          </a:p>
          <a:p>
            <a:pPr marL="857250" lvl="2" indent="-457200" eaLnBrk="1" hangingPunct="1">
              <a:lnSpc>
                <a:spcPct val="130000"/>
              </a:lnSpc>
              <a:spcBef>
                <a:spcPts val="1200"/>
              </a:spcBef>
              <a:defRPr/>
            </a:pPr>
            <a:r>
              <a:rPr lang="fr-FR" b="0" noProof="0" dirty="0" smtClean="0">
                <a:solidFill>
                  <a:srgbClr val="002060"/>
                </a:solidFill>
                <a:ea typeface="+mn-ea"/>
                <a:cs typeface="+mn-cs"/>
              </a:rPr>
              <a:t>2a Une </a:t>
            </a:r>
            <a:r>
              <a:rPr lang="fr-FR" b="0" noProof="0" dirty="0" err="1" smtClean="0">
                <a:solidFill>
                  <a:srgbClr val="002060"/>
                </a:solidFill>
                <a:ea typeface="+mn-ea"/>
                <a:cs typeface="+mn-cs"/>
              </a:rPr>
              <a:t>précondition</a:t>
            </a:r>
            <a:r>
              <a:rPr lang="fr-FR" b="0" noProof="0" dirty="0" smtClean="0">
                <a:solidFill>
                  <a:srgbClr val="002060"/>
                </a:solidFill>
                <a:ea typeface="+mn-ea"/>
                <a:cs typeface="+mn-cs"/>
              </a:rPr>
              <a:t> pour la croissance soutenable</a:t>
            </a:r>
          </a:p>
          <a:p>
            <a:pPr marL="857250" lvl="2" indent="-457200" eaLnBrk="1" hangingPunct="1">
              <a:lnSpc>
                <a:spcPct val="130000"/>
              </a:lnSpc>
              <a:spcBef>
                <a:spcPts val="1200"/>
              </a:spcBef>
              <a:defRPr/>
            </a:pPr>
            <a:r>
              <a:rPr lang="fr-FR" dirty="0" smtClean="0">
                <a:solidFill>
                  <a:srgbClr val="002060"/>
                </a:solidFill>
                <a:ea typeface="+mn-ea"/>
                <a:cs typeface="+mn-cs"/>
              </a:rPr>
              <a:t>2b Stabilité macroéconomique et mobilisation des recettes nationales (dimension « politique budgétaire » de la MRN. </a:t>
            </a:r>
            <a:endParaRPr lang="fr-FR" b="0" noProof="0" dirty="0" smtClean="0">
              <a:solidFill>
                <a:srgbClr val="002060"/>
              </a:solidFill>
              <a:ea typeface="+mn-ea"/>
              <a:cs typeface="+mn-cs"/>
            </a:endParaRP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Comment évaluer la stabilité du cadre macroéconomique?</a:t>
            </a:r>
            <a:endParaRPr lang="fr-FR" b="0" noProof="0" dirty="0" smtClean="0">
              <a:solidFill>
                <a:srgbClr val="002060"/>
              </a:solidFill>
              <a:ea typeface="+mn-ea"/>
              <a:cs typeface="+mn-cs"/>
            </a:endParaRP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Document supplémentaire à la fiche d’action et au dossier de déboursement.</a:t>
            </a:r>
            <a:endParaRPr lang="fr-FR" b="0" noProof="0" dirty="0" smtClean="0">
              <a:solidFill>
                <a:srgbClr val="002060"/>
              </a:solidFill>
              <a:ea typeface="+mn-ea"/>
              <a:cs typeface="+mn-cs"/>
            </a:endParaRPr>
          </a:p>
          <a:p>
            <a:pPr marL="457200" lvl="1" indent="0" eaLnBrk="1" hangingPunct="1">
              <a:lnSpc>
                <a:spcPct val="130000"/>
              </a:lnSpc>
              <a:spcBef>
                <a:spcPts val="300"/>
              </a:spcBef>
              <a:spcAft>
                <a:spcPts val="300"/>
              </a:spcAft>
              <a:buFontTx/>
              <a:buNone/>
              <a:defRPr/>
            </a:pPr>
            <a:endParaRPr lang="fr-FR" noProof="0" dirty="0" smtClean="0">
              <a:solidFill>
                <a:srgbClr val="002060"/>
              </a:solidFill>
            </a:endParaRP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09B7FC03-105A-426F-B9DD-BA08A5416DB4}" type="slidenum">
              <a:rPr lang="en-GB" smtClean="0"/>
              <a:pPr/>
              <a:t>3</a:t>
            </a:fld>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1340768"/>
            <a:ext cx="8964488" cy="649288"/>
          </a:xfrm>
        </p:spPr>
        <p:txBody>
          <a:bodyPr/>
          <a:lstStyle/>
          <a:p>
            <a:pPr lvl="1" indent="0" algn="ctr" eaLnBrk="1" hangingPunct="1"/>
            <a:r>
              <a:rPr lang="fr-BE" dirty="0" smtClean="0"/>
              <a:t>Qu’entend-on par un cadre macroéconomique stable?</a:t>
            </a:r>
            <a:endParaRPr lang="en-US" dirty="0" smtClean="0"/>
          </a:p>
        </p:txBody>
      </p:sp>
      <p:sp>
        <p:nvSpPr>
          <p:cNvPr id="4099" name="Rectangle 3"/>
          <p:cNvSpPr>
            <a:spLocks noGrp="1" noChangeArrowheads="1"/>
          </p:cNvSpPr>
          <p:nvPr>
            <p:ph type="body" idx="1"/>
          </p:nvPr>
        </p:nvSpPr>
        <p:spPr>
          <a:xfrm>
            <a:off x="0" y="2132856"/>
            <a:ext cx="8928100" cy="3960813"/>
          </a:xfrm>
        </p:spPr>
        <p:txBody>
          <a:bodyPr/>
          <a:lstStyle/>
          <a:p>
            <a:pPr marL="933450" lvl="1" indent="-476250" eaLnBrk="1" hangingPunct="1">
              <a:lnSpc>
                <a:spcPct val="130000"/>
              </a:lnSpc>
              <a:spcBef>
                <a:spcPct val="0"/>
              </a:spcBef>
              <a:spcAft>
                <a:spcPts val="0"/>
              </a:spcAft>
              <a:buFont typeface="Wingdings" pitchFamily="2" charset="2"/>
              <a:buChar char="§"/>
              <a:defRPr/>
            </a:pPr>
            <a:endParaRPr lang="en-GB" b="0" dirty="0" smtClean="0">
              <a:solidFill>
                <a:schemeClr val="accent6"/>
              </a:solidFill>
            </a:endParaRPr>
          </a:p>
          <a:p>
            <a:pPr marL="88900" indent="0" eaLnBrk="1" hangingPunct="1">
              <a:lnSpc>
                <a:spcPct val="130000"/>
              </a:lnSpc>
              <a:spcBef>
                <a:spcPct val="0"/>
              </a:spcBef>
              <a:spcAft>
                <a:spcPts val="0"/>
              </a:spcAft>
              <a:buClr>
                <a:srgbClr val="0070C0"/>
              </a:buClr>
              <a:buNone/>
              <a:defRPr/>
            </a:pPr>
            <a:r>
              <a:rPr lang="fr-BE" sz="2000" i="0" dirty="0" smtClean="0">
                <a:solidFill>
                  <a:schemeClr val="accent6"/>
                </a:solidFill>
              </a:rPr>
              <a:t>Instabilité macroéconomique </a:t>
            </a:r>
            <a:r>
              <a:rPr lang="fr-BE" sz="2000" i="0" dirty="0" smtClean="0">
                <a:solidFill>
                  <a:schemeClr val="accent6"/>
                </a:solidFill>
                <a:sym typeface="Wingdings" pitchFamily="2" charset="2"/>
              </a:rPr>
              <a:t> </a:t>
            </a:r>
            <a:r>
              <a:rPr lang="fr-BE" sz="2000" i="0" dirty="0" smtClean="0">
                <a:solidFill>
                  <a:schemeClr val="accent6"/>
                </a:solidFill>
                <a:sym typeface="Wingdings" pitchFamily="2" charset="2"/>
              </a:rPr>
              <a:t>rupture </a:t>
            </a:r>
            <a:r>
              <a:rPr lang="fr-BE" sz="2000" i="0" dirty="0" smtClean="0">
                <a:solidFill>
                  <a:schemeClr val="accent6"/>
                </a:solidFill>
                <a:sym typeface="Wingdings" pitchFamily="2" charset="2"/>
              </a:rPr>
              <a:t>des équilibres macro-financiers et risque majeur que l’aide budgétaire ne puisse atteindre ses objectifs </a:t>
            </a:r>
            <a:r>
              <a:rPr lang="fr-BE" sz="2000" i="0" dirty="0" smtClean="0">
                <a:solidFill>
                  <a:schemeClr val="accent6"/>
                </a:solidFill>
                <a:sym typeface="Wingdings" pitchFamily="2" charset="2"/>
              </a:rPr>
              <a:t>:</a:t>
            </a:r>
          </a:p>
          <a:p>
            <a:pPr marL="88900" indent="0" eaLnBrk="1" hangingPunct="1">
              <a:lnSpc>
                <a:spcPct val="130000"/>
              </a:lnSpc>
              <a:spcBef>
                <a:spcPct val="0"/>
              </a:spcBef>
              <a:spcAft>
                <a:spcPts val="0"/>
              </a:spcAft>
              <a:buClr>
                <a:srgbClr val="0070C0"/>
              </a:buClr>
              <a:buNone/>
              <a:defRPr/>
            </a:pPr>
            <a:endParaRPr lang="fr-BE" sz="2000" i="0" dirty="0" smtClean="0">
              <a:solidFill>
                <a:schemeClr val="accent6"/>
              </a:solidFill>
              <a:sym typeface="Wingdings" pitchFamily="2" charset="2"/>
            </a:endParaRPr>
          </a:p>
          <a:p>
            <a:pPr marL="488950" lvl="1" indent="0" eaLnBrk="1" hangingPunct="1">
              <a:lnSpc>
                <a:spcPct val="130000"/>
              </a:lnSpc>
              <a:spcBef>
                <a:spcPct val="0"/>
              </a:spcBef>
              <a:spcAft>
                <a:spcPts val="0"/>
              </a:spcAft>
              <a:buClr>
                <a:srgbClr val="0070C0"/>
              </a:buClr>
              <a:buFont typeface="Wingdings" pitchFamily="2" charset="2"/>
              <a:buChar char="Ø"/>
              <a:defRPr/>
            </a:pPr>
            <a:r>
              <a:rPr lang="en-GB" sz="1600" b="0" dirty="0" err="1" smtClean="0">
                <a:solidFill>
                  <a:schemeClr val="accent6"/>
                </a:solidFill>
              </a:rPr>
              <a:t>d</a:t>
            </a:r>
            <a:r>
              <a:rPr lang="en-GB" sz="1600" b="0" i="0" dirty="0" err="1" smtClean="0">
                <a:solidFill>
                  <a:schemeClr val="accent6"/>
                </a:solidFill>
              </a:rPr>
              <a:t>éficits</a:t>
            </a:r>
            <a:r>
              <a:rPr lang="en-GB" sz="1600" b="0" i="0" dirty="0" smtClean="0">
                <a:solidFill>
                  <a:schemeClr val="accent6"/>
                </a:solidFill>
              </a:rPr>
              <a:t> </a:t>
            </a:r>
            <a:r>
              <a:rPr lang="en-GB" sz="1600" b="0" i="0" dirty="0" err="1" smtClean="0">
                <a:solidFill>
                  <a:schemeClr val="accent6"/>
                </a:solidFill>
              </a:rPr>
              <a:t>externe</a:t>
            </a:r>
            <a:r>
              <a:rPr lang="en-GB" sz="1600" b="0" i="0" dirty="0" smtClean="0">
                <a:solidFill>
                  <a:schemeClr val="accent6"/>
                </a:solidFill>
              </a:rPr>
              <a:t> et interne non </a:t>
            </a:r>
            <a:r>
              <a:rPr lang="en-GB" sz="1600" b="0" i="0" dirty="0" err="1" smtClean="0">
                <a:solidFill>
                  <a:schemeClr val="accent6"/>
                </a:solidFill>
              </a:rPr>
              <a:t>soutenables</a:t>
            </a:r>
            <a:r>
              <a:rPr lang="en-GB" sz="1600" b="0" i="0" dirty="0" smtClean="0">
                <a:solidFill>
                  <a:schemeClr val="accent6"/>
                </a:solidFill>
              </a:rPr>
              <a:t>,</a:t>
            </a:r>
            <a:endParaRPr lang="en-GB" sz="1600" b="0" i="0" dirty="0" smtClean="0">
              <a:solidFill>
                <a:schemeClr val="accent6"/>
              </a:solidFill>
            </a:endParaRPr>
          </a:p>
          <a:p>
            <a:pPr marL="488950" lvl="1" indent="0" eaLnBrk="1" hangingPunct="1">
              <a:lnSpc>
                <a:spcPct val="130000"/>
              </a:lnSpc>
              <a:spcBef>
                <a:spcPct val="0"/>
              </a:spcBef>
              <a:spcAft>
                <a:spcPts val="0"/>
              </a:spcAft>
              <a:buClr>
                <a:srgbClr val="0070C0"/>
              </a:buClr>
              <a:buFont typeface="Wingdings" pitchFamily="2" charset="2"/>
              <a:buChar char="Ø"/>
              <a:defRPr/>
            </a:pPr>
            <a:r>
              <a:rPr lang="en-GB" sz="1600" b="0" i="0" dirty="0" smtClean="0">
                <a:solidFill>
                  <a:schemeClr val="accent6"/>
                </a:solidFill>
              </a:rPr>
              <a:t> </a:t>
            </a:r>
            <a:r>
              <a:rPr lang="en-GB" sz="1600" b="0" i="0" dirty="0" smtClean="0">
                <a:solidFill>
                  <a:schemeClr val="accent6"/>
                </a:solidFill>
              </a:rPr>
              <a:t>perturbations de </a:t>
            </a:r>
            <a:r>
              <a:rPr lang="en-GB" sz="1600" b="0" i="0" dirty="0" err="1" smtClean="0">
                <a:solidFill>
                  <a:schemeClr val="accent6"/>
                </a:solidFill>
              </a:rPr>
              <a:t>l’activité</a:t>
            </a:r>
            <a:r>
              <a:rPr lang="en-GB" sz="1600" b="0" i="0" dirty="0" smtClean="0">
                <a:solidFill>
                  <a:schemeClr val="accent6"/>
                </a:solidFill>
              </a:rPr>
              <a:t> </a:t>
            </a:r>
            <a:r>
              <a:rPr lang="en-GB" sz="1600" b="0" i="0" dirty="0" err="1" smtClean="0">
                <a:solidFill>
                  <a:schemeClr val="accent6"/>
                </a:solidFill>
              </a:rPr>
              <a:t>économique</a:t>
            </a:r>
            <a:r>
              <a:rPr lang="en-GB" sz="1600" b="0" i="0" dirty="0" smtClean="0">
                <a:solidFill>
                  <a:schemeClr val="accent6"/>
                </a:solidFill>
              </a:rPr>
              <a:t>, </a:t>
            </a:r>
            <a:endParaRPr lang="en-GB" sz="1600" b="0" i="0" dirty="0" smtClean="0">
              <a:solidFill>
                <a:schemeClr val="accent6"/>
              </a:solidFill>
            </a:endParaRPr>
          </a:p>
          <a:p>
            <a:pPr marL="488950" lvl="1" indent="0" eaLnBrk="1" hangingPunct="1">
              <a:lnSpc>
                <a:spcPct val="130000"/>
              </a:lnSpc>
              <a:spcBef>
                <a:spcPct val="0"/>
              </a:spcBef>
              <a:spcAft>
                <a:spcPts val="0"/>
              </a:spcAft>
              <a:buClr>
                <a:srgbClr val="0070C0"/>
              </a:buClr>
              <a:buFont typeface="Wingdings" pitchFamily="2" charset="2"/>
              <a:buChar char="Ø"/>
              <a:defRPr/>
            </a:pPr>
            <a:r>
              <a:rPr lang="en-GB" sz="1600" b="0" dirty="0" smtClean="0">
                <a:solidFill>
                  <a:schemeClr val="accent6"/>
                </a:solidFill>
              </a:rPr>
              <a:t>i</a:t>
            </a:r>
            <a:r>
              <a:rPr lang="en-GB" sz="1600" b="0" i="0" dirty="0" smtClean="0">
                <a:solidFill>
                  <a:schemeClr val="accent6"/>
                </a:solidFill>
              </a:rPr>
              <a:t>nflation </a:t>
            </a:r>
            <a:r>
              <a:rPr lang="en-GB" sz="1600" b="0" i="0" dirty="0" err="1" smtClean="0">
                <a:solidFill>
                  <a:schemeClr val="accent6"/>
                </a:solidFill>
              </a:rPr>
              <a:t>élevée</a:t>
            </a:r>
            <a:r>
              <a:rPr lang="en-GB" sz="1600" b="0" i="0" dirty="0" smtClean="0">
                <a:solidFill>
                  <a:schemeClr val="accent6"/>
                </a:solidFill>
              </a:rPr>
              <a:t> </a:t>
            </a:r>
            <a:r>
              <a:rPr lang="en-GB" sz="1600" b="0" dirty="0" smtClean="0">
                <a:solidFill>
                  <a:schemeClr val="accent6"/>
                </a:solidFill>
              </a:rPr>
              <a:t>et/</a:t>
            </a:r>
            <a:r>
              <a:rPr lang="en-GB" sz="1600" b="0" dirty="0" err="1" smtClean="0">
                <a:solidFill>
                  <a:schemeClr val="accent6"/>
                </a:solidFill>
              </a:rPr>
              <a:t>ou</a:t>
            </a:r>
            <a:r>
              <a:rPr lang="en-GB" sz="1600" b="0" dirty="0" smtClean="0">
                <a:solidFill>
                  <a:schemeClr val="accent6"/>
                </a:solidFill>
              </a:rPr>
              <a:t> </a:t>
            </a:r>
            <a:r>
              <a:rPr lang="en-GB" sz="1600" b="0" dirty="0" err="1" smtClean="0">
                <a:solidFill>
                  <a:schemeClr val="accent6"/>
                </a:solidFill>
              </a:rPr>
              <a:t>très</a:t>
            </a:r>
            <a:r>
              <a:rPr lang="en-GB" sz="1600" b="0" dirty="0" smtClean="0">
                <a:solidFill>
                  <a:schemeClr val="accent6"/>
                </a:solidFill>
              </a:rPr>
              <a:t> volatile</a:t>
            </a:r>
            <a:r>
              <a:rPr lang="en-GB" sz="1600" b="0" i="0" dirty="0" smtClean="0">
                <a:solidFill>
                  <a:schemeClr val="accent6"/>
                </a:solidFill>
              </a:rPr>
              <a:t>, </a:t>
            </a:r>
            <a:endParaRPr lang="en-GB" sz="1600" b="0" i="0" dirty="0" smtClean="0">
              <a:solidFill>
                <a:schemeClr val="accent6"/>
              </a:solidFill>
            </a:endParaRPr>
          </a:p>
          <a:p>
            <a:pPr marL="488950" lvl="1" indent="0" eaLnBrk="1" hangingPunct="1">
              <a:lnSpc>
                <a:spcPct val="130000"/>
              </a:lnSpc>
              <a:spcBef>
                <a:spcPct val="0"/>
              </a:spcBef>
              <a:spcAft>
                <a:spcPts val="0"/>
              </a:spcAft>
              <a:buClr>
                <a:srgbClr val="0070C0"/>
              </a:buClr>
              <a:buFont typeface="Wingdings" pitchFamily="2" charset="2"/>
              <a:buChar char="Ø"/>
              <a:defRPr/>
            </a:pPr>
            <a:r>
              <a:rPr lang="en-GB" sz="1600" b="0" i="0" dirty="0" err="1" smtClean="0">
                <a:solidFill>
                  <a:schemeClr val="accent6"/>
                </a:solidFill>
              </a:rPr>
              <a:t>Volatilité</a:t>
            </a:r>
            <a:r>
              <a:rPr lang="en-GB" sz="1600" b="0" i="0" dirty="0" smtClean="0">
                <a:solidFill>
                  <a:schemeClr val="accent6"/>
                </a:solidFill>
              </a:rPr>
              <a:t> excessive du </a:t>
            </a:r>
            <a:r>
              <a:rPr lang="en-GB" sz="1600" b="0" i="0" dirty="0" err="1" smtClean="0">
                <a:solidFill>
                  <a:schemeClr val="accent6"/>
                </a:solidFill>
              </a:rPr>
              <a:t>taux</a:t>
            </a:r>
            <a:r>
              <a:rPr lang="en-GB" sz="1600" b="0" i="0" dirty="0" smtClean="0">
                <a:solidFill>
                  <a:schemeClr val="accent6"/>
                </a:solidFill>
              </a:rPr>
              <a:t> de change et des </a:t>
            </a:r>
            <a:r>
              <a:rPr lang="en-GB" sz="1600" b="0" i="0" dirty="0" err="1" smtClean="0">
                <a:solidFill>
                  <a:schemeClr val="accent6"/>
                </a:solidFill>
              </a:rPr>
              <a:t>marchés</a:t>
            </a:r>
            <a:r>
              <a:rPr lang="en-GB" sz="1600" b="0" i="0" dirty="0" smtClean="0">
                <a:solidFill>
                  <a:schemeClr val="accent6"/>
                </a:solidFill>
              </a:rPr>
              <a:t> financiers</a:t>
            </a:r>
            <a:endParaRPr lang="en-GB" sz="1600" b="0" i="0" dirty="0" smtClean="0">
              <a:solidFill>
                <a:schemeClr val="accent6"/>
              </a:solidFill>
            </a:endParaRPr>
          </a:p>
          <a:p>
            <a:pPr marL="88900" indent="0" eaLnBrk="1" hangingPunct="1">
              <a:lnSpc>
                <a:spcPct val="130000"/>
              </a:lnSpc>
              <a:spcBef>
                <a:spcPct val="0"/>
              </a:spcBef>
              <a:spcAft>
                <a:spcPts val="0"/>
              </a:spcAft>
              <a:buNone/>
              <a:defRPr/>
            </a:pPr>
            <a:endParaRPr lang="en-GB" sz="2000" i="0" dirty="0" smtClean="0">
              <a:solidFill>
                <a:schemeClr val="accent6"/>
              </a:solidFill>
            </a:endParaRPr>
          </a:p>
          <a:p>
            <a:pPr marL="88900" indent="0" eaLnBrk="1" hangingPunct="1">
              <a:lnSpc>
                <a:spcPct val="130000"/>
              </a:lnSpc>
              <a:spcBef>
                <a:spcPct val="0"/>
              </a:spcBef>
              <a:spcAft>
                <a:spcPts val="0"/>
              </a:spcAft>
              <a:buNone/>
              <a:defRPr/>
            </a:pPr>
            <a:r>
              <a:rPr lang="fr-BE" sz="2000" i="0" dirty="0" smtClean="0">
                <a:solidFill>
                  <a:schemeClr val="accent6"/>
                </a:solidFill>
              </a:rPr>
              <a:t>Stabilité macroéconomique</a:t>
            </a:r>
            <a:r>
              <a:rPr lang="fr-BE" sz="2000" i="0" dirty="0" smtClean="0">
                <a:solidFill>
                  <a:schemeClr val="accent6"/>
                </a:solidFill>
                <a:sym typeface="Wingdings" pitchFamily="2" charset="2"/>
              </a:rPr>
              <a:t></a:t>
            </a:r>
            <a:r>
              <a:rPr lang="fr-BE" sz="2000" i="0" dirty="0" smtClean="0">
                <a:solidFill>
                  <a:schemeClr val="accent6"/>
                </a:solidFill>
              </a:rPr>
              <a:t> </a:t>
            </a:r>
            <a:r>
              <a:rPr lang="fr-BE" sz="2000" b="1" i="0" dirty="0" err="1" smtClean="0">
                <a:solidFill>
                  <a:schemeClr val="accent6"/>
                </a:solidFill>
              </a:rPr>
              <a:t>précondition</a:t>
            </a:r>
            <a:r>
              <a:rPr lang="fr-BE" sz="2000" b="1" i="0" dirty="0" smtClean="0">
                <a:solidFill>
                  <a:schemeClr val="accent6"/>
                </a:solidFill>
              </a:rPr>
              <a:t> pour une croissance durable et la réduction de la pauvreté</a:t>
            </a:r>
            <a:endParaRPr lang="fr-BE" sz="2000" b="1" i="0" dirty="0" smtClean="0">
              <a:solidFill>
                <a:schemeClr val="accent6"/>
              </a:solidFill>
            </a:endParaRPr>
          </a:p>
          <a:p>
            <a:pPr marL="88900" indent="0" eaLnBrk="1" hangingPunct="1">
              <a:lnSpc>
                <a:spcPct val="130000"/>
              </a:lnSpc>
              <a:spcBef>
                <a:spcPct val="0"/>
              </a:spcBef>
              <a:spcAft>
                <a:spcPts val="0"/>
              </a:spcAft>
              <a:buNone/>
              <a:defRPr/>
            </a:pPr>
            <a:endParaRPr lang="en-GB" sz="2000" i="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
              <a:defRPr/>
            </a:pPr>
            <a:endParaRPr lang="en-GB" b="0" dirty="0">
              <a:solidFill>
                <a:schemeClr val="accent6"/>
              </a:solidFill>
            </a:endParaRPr>
          </a:p>
          <a:p>
            <a:pPr eaLnBrk="1" hangingPunct="1">
              <a:defRPr/>
            </a:pPr>
            <a:endParaRPr lang="en-US" dirty="0" smtClean="0"/>
          </a:p>
        </p:txBody>
      </p:sp>
      <p:sp>
        <p:nvSpPr>
          <p:cNvPr id="7172" name="Slide Number Placeholder 1"/>
          <p:cNvSpPr>
            <a:spLocks noGrp="1"/>
          </p:cNvSpPr>
          <p:nvPr>
            <p:ph type="sldNum" sz="quarter" idx="12"/>
          </p:nvPr>
        </p:nvSpPr>
        <p:spPr>
          <a:noFill/>
          <a:ln>
            <a:miter lim="800000"/>
            <a:headEnd/>
            <a:tailEnd/>
          </a:ln>
        </p:spPr>
        <p:txBody>
          <a:bodyPr/>
          <a:lstStyle/>
          <a:p>
            <a:fld id="{DD0E47C3-D1D5-4ABA-9DA8-D2F7BAAD7FAE}" type="slidenum">
              <a:rPr lang="en-GB" smtClean="0"/>
              <a:pPr/>
              <a:t>4</a:t>
            </a:fld>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339850"/>
            <a:ext cx="8229600" cy="649288"/>
          </a:xfrm>
        </p:spPr>
        <p:txBody>
          <a:bodyPr/>
          <a:lstStyle/>
          <a:p>
            <a:pPr indent="0" algn="ctr" eaLnBrk="1" hangingPunct="1"/>
            <a:r>
              <a:rPr lang="fr-FR" noProof="0" dirty="0" smtClean="0"/>
              <a:t>Plan du module </a:t>
            </a:r>
          </a:p>
        </p:txBody>
      </p:sp>
      <p:sp>
        <p:nvSpPr>
          <p:cNvPr id="32771" name="Rectangle 3"/>
          <p:cNvSpPr>
            <a:spLocks noGrp="1" noChangeArrowheads="1"/>
          </p:cNvSpPr>
          <p:nvPr>
            <p:ph type="body" idx="1"/>
          </p:nvPr>
        </p:nvSpPr>
        <p:spPr>
          <a:xfrm>
            <a:off x="457200" y="2060575"/>
            <a:ext cx="8229600" cy="3960813"/>
          </a:xfrm>
        </p:spPr>
        <p:txBody>
          <a:bodyPr/>
          <a:lstStyle/>
          <a:p>
            <a:pPr marL="457200" lvl="1" indent="-457200" eaLnBrk="1" hangingPunct="1">
              <a:lnSpc>
                <a:spcPct val="130000"/>
              </a:lnSpc>
              <a:spcBef>
                <a:spcPts val="1200"/>
              </a:spcBef>
              <a:buClrTx/>
              <a:buFont typeface="+mj-lt"/>
              <a:buAutoNum type="arabicPeriod"/>
              <a:defRPr/>
            </a:pPr>
            <a:r>
              <a:rPr lang="fr-FR" b="0" dirty="0" smtClean="0">
                <a:solidFill>
                  <a:srgbClr val="002060"/>
                </a:solidFill>
                <a:ea typeface="+mn-ea"/>
                <a:cs typeface="+mn-cs"/>
              </a:rPr>
              <a:t>Qu’entend-on par un cadre macroéconomique stable?</a:t>
            </a:r>
          </a:p>
          <a:p>
            <a:pPr marL="457200" lvl="1" indent="-457200" eaLnBrk="1" hangingPunct="1">
              <a:lnSpc>
                <a:spcPct val="130000"/>
              </a:lnSpc>
              <a:spcBef>
                <a:spcPts val="1200"/>
              </a:spcBef>
              <a:buClrTx/>
              <a:buFont typeface="+mj-lt"/>
              <a:buAutoNum type="arabicPeriod"/>
              <a:defRPr/>
            </a:pPr>
            <a:r>
              <a:rPr lang="fr-FR" dirty="0" smtClean="0">
                <a:solidFill>
                  <a:srgbClr val="C00000"/>
                </a:solidFill>
                <a:ea typeface="+mn-ea"/>
                <a:cs typeface="+mn-cs"/>
              </a:rPr>
              <a:t>Pourquoi la stabilité macroéconomique constitue-t-elle un critère d’éligibilité?</a:t>
            </a:r>
          </a:p>
          <a:p>
            <a:pPr marL="857250" lvl="2" indent="-457200" eaLnBrk="1" hangingPunct="1">
              <a:lnSpc>
                <a:spcPct val="130000"/>
              </a:lnSpc>
              <a:spcBef>
                <a:spcPts val="1200"/>
              </a:spcBef>
              <a:defRPr/>
            </a:pPr>
            <a:r>
              <a:rPr lang="fr-FR" b="0" noProof="0" dirty="0" smtClean="0">
                <a:solidFill>
                  <a:srgbClr val="C00000"/>
                </a:solidFill>
                <a:ea typeface="+mn-ea"/>
                <a:cs typeface="+mn-cs"/>
              </a:rPr>
              <a:t>2a Une </a:t>
            </a:r>
            <a:r>
              <a:rPr lang="fr-FR" b="0" noProof="0" dirty="0" err="1" smtClean="0">
                <a:solidFill>
                  <a:srgbClr val="C00000"/>
                </a:solidFill>
                <a:ea typeface="+mn-ea"/>
                <a:cs typeface="+mn-cs"/>
              </a:rPr>
              <a:t>précondition</a:t>
            </a:r>
            <a:r>
              <a:rPr lang="fr-FR" b="0" noProof="0" dirty="0" smtClean="0">
                <a:solidFill>
                  <a:srgbClr val="C00000"/>
                </a:solidFill>
                <a:ea typeface="+mn-ea"/>
                <a:cs typeface="+mn-cs"/>
              </a:rPr>
              <a:t> pour la croissance soutenable</a:t>
            </a:r>
          </a:p>
          <a:p>
            <a:pPr marL="857250" lvl="2" indent="-457200" eaLnBrk="1" hangingPunct="1">
              <a:lnSpc>
                <a:spcPct val="130000"/>
              </a:lnSpc>
              <a:spcBef>
                <a:spcPts val="1200"/>
              </a:spcBef>
              <a:defRPr/>
            </a:pPr>
            <a:r>
              <a:rPr lang="fr-FR" dirty="0" smtClean="0">
                <a:solidFill>
                  <a:srgbClr val="C00000"/>
                </a:solidFill>
                <a:ea typeface="+mn-ea"/>
                <a:cs typeface="+mn-cs"/>
              </a:rPr>
              <a:t>2b Stabilité macroéconomique et mobilisation des recettes nationales (dimension « politique budgétaire » de la MRN. </a:t>
            </a:r>
            <a:endParaRPr lang="fr-FR" b="0" noProof="0" dirty="0" smtClean="0">
              <a:solidFill>
                <a:srgbClr val="C00000"/>
              </a:solidFill>
              <a:ea typeface="+mn-ea"/>
              <a:cs typeface="+mn-cs"/>
            </a:endParaRP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Comment évaluer la stabilité du cadre macroéconomique?</a:t>
            </a:r>
            <a:endParaRPr lang="fr-FR" b="0" noProof="0" dirty="0" smtClean="0">
              <a:solidFill>
                <a:srgbClr val="002060"/>
              </a:solidFill>
              <a:ea typeface="+mn-ea"/>
              <a:cs typeface="+mn-cs"/>
            </a:endParaRP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Document supplémentaire à la fiche d’action et au dossier de déboursement.</a:t>
            </a:r>
            <a:endParaRPr lang="fr-FR" b="0" noProof="0" dirty="0" smtClean="0">
              <a:solidFill>
                <a:srgbClr val="002060"/>
              </a:solidFill>
              <a:ea typeface="+mn-ea"/>
              <a:cs typeface="+mn-cs"/>
            </a:endParaRPr>
          </a:p>
          <a:p>
            <a:pPr marL="457200" lvl="1" indent="0" eaLnBrk="1" hangingPunct="1">
              <a:lnSpc>
                <a:spcPct val="130000"/>
              </a:lnSpc>
              <a:spcBef>
                <a:spcPts val="300"/>
              </a:spcBef>
              <a:spcAft>
                <a:spcPts val="300"/>
              </a:spcAft>
              <a:buFontTx/>
              <a:buNone/>
              <a:defRPr/>
            </a:pPr>
            <a:endParaRPr lang="fr-FR" noProof="0" dirty="0" smtClean="0">
              <a:solidFill>
                <a:srgbClr val="002060"/>
              </a:solidFill>
            </a:endParaRP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09B7FC03-105A-426F-B9DD-BA08A5416DB4}" type="slidenum">
              <a:rPr lang="en-GB" smtClean="0"/>
              <a:pPr/>
              <a:t>5</a:t>
            </a:fld>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536" y="1052736"/>
            <a:ext cx="8229600" cy="936625"/>
          </a:xfrm>
        </p:spPr>
        <p:txBody>
          <a:bodyPr/>
          <a:lstStyle/>
          <a:p>
            <a:pPr indent="0" eaLnBrk="1" hangingPunct="1"/>
            <a:r>
              <a:rPr lang="en-US" dirty="0" err="1" smtClean="0"/>
              <a:t>Pourquoi</a:t>
            </a:r>
            <a:r>
              <a:rPr lang="en-US" dirty="0" smtClean="0"/>
              <a:t> </a:t>
            </a:r>
            <a:r>
              <a:rPr lang="en-US" dirty="0" err="1" smtClean="0"/>
              <a:t>ce</a:t>
            </a:r>
            <a:r>
              <a:rPr lang="en-US" dirty="0" smtClean="0"/>
              <a:t> </a:t>
            </a:r>
            <a:r>
              <a:rPr lang="en-US" dirty="0" err="1" smtClean="0"/>
              <a:t>critère</a:t>
            </a:r>
            <a:r>
              <a:rPr lang="en-US" dirty="0" smtClean="0"/>
              <a:t> </a:t>
            </a:r>
            <a:r>
              <a:rPr lang="en-US" dirty="0" err="1" smtClean="0"/>
              <a:t>d’éligibilité</a:t>
            </a:r>
            <a:r>
              <a:rPr lang="en-US" dirty="0" smtClean="0"/>
              <a:t>?</a:t>
            </a:r>
            <a:endParaRPr lang="en-US" dirty="0" smtClean="0"/>
          </a:p>
        </p:txBody>
      </p:sp>
      <p:sp>
        <p:nvSpPr>
          <p:cNvPr id="6148" name="Slide Number Placeholder 1"/>
          <p:cNvSpPr>
            <a:spLocks noGrp="1"/>
          </p:cNvSpPr>
          <p:nvPr>
            <p:ph type="sldNum" sz="quarter" idx="12"/>
          </p:nvPr>
        </p:nvSpPr>
        <p:spPr>
          <a:noFill/>
          <a:ln>
            <a:miter lim="800000"/>
            <a:headEnd/>
            <a:tailEnd/>
          </a:ln>
        </p:spPr>
        <p:txBody>
          <a:bodyPr/>
          <a:lstStyle/>
          <a:p>
            <a:fld id="{9FF57B65-6B14-4ADD-92C4-078AEDE4D68D}" type="slidenum">
              <a:rPr lang="en-GB" smtClean="0"/>
              <a:pPr/>
              <a:t>6</a:t>
            </a:fld>
            <a:endParaRPr lang="en-GB" smtClean="0"/>
          </a:p>
        </p:txBody>
      </p:sp>
      <p:sp>
        <p:nvSpPr>
          <p:cNvPr id="5" name="AutoShape 7"/>
          <p:cNvSpPr>
            <a:spLocks noGrp="1" noChangeArrowheads="1"/>
          </p:cNvSpPr>
          <p:nvPr>
            <p:ph type="body" idx="1"/>
          </p:nvPr>
        </p:nvSpPr>
        <p:spPr bwMode="auto">
          <a:xfrm>
            <a:off x="971600" y="2060848"/>
            <a:ext cx="2627784" cy="1512689"/>
          </a:xfrm>
          <a:prstGeom prst="can">
            <a:avLst>
              <a:gd name="adj" fmla="val 25000"/>
            </a:avLst>
          </a:prstGeom>
          <a:solidFill>
            <a:srgbClr val="7D0900"/>
          </a:solidFill>
          <a:ln w="12700">
            <a:solidFill>
              <a:srgbClr val="7D0900"/>
            </a:solidFill>
            <a:round/>
            <a:headEnd/>
            <a:tailEnd/>
          </a:ln>
          <a:effectLst/>
        </p:spPr>
        <p:txBody>
          <a:bodyPr lIns="72000" tIns="72000" rIns="72000" bIns="72000" anchor="ctr"/>
          <a:lstStyle/>
          <a:p>
            <a:pPr algn="ctr" eaLnBrk="0" hangingPunct="0">
              <a:buNone/>
            </a:pPr>
            <a:r>
              <a:rPr lang="en-US" sz="1600" dirty="0" err="1" smtClean="0">
                <a:solidFill>
                  <a:srgbClr val="FFFFFF"/>
                </a:solidFill>
              </a:rPr>
              <a:t>Stabilité</a:t>
            </a:r>
            <a:r>
              <a:rPr lang="en-US" sz="1600" dirty="0" smtClean="0">
                <a:solidFill>
                  <a:srgbClr val="FFFFFF"/>
                </a:solidFill>
              </a:rPr>
              <a:t> </a:t>
            </a:r>
            <a:r>
              <a:rPr lang="en-US" sz="1600" dirty="0" err="1" smtClean="0">
                <a:solidFill>
                  <a:srgbClr val="FFFFFF"/>
                </a:solidFill>
              </a:rPr>
              <a:t>macroéconomique</a:t>
            </a:r>
            <a:r>
              <a:rPr lang="en-US" sz="1600" dirty="0" smtClean="0">
                <a:solidFill>
                  <a:srgbClr val="FFFFFF"/>
                </a:solidFill>
              </a:rPr>
              <a:t>:</a:t>
            </a:r>
            <a:endParaRPr lang="en-US" sz="1600" dirty="0" smtClean="0">
              <a:solidFill>
                <a:srgbClr val="FFFFFF"/>
              </a:solidFill>
            </a:endParaRPr>
          </a:p>
          <a:p>
            <a:pPr algn="ctr" eaLnBrk="0" hangingPunct="0">
              <a:buNone/>
            </a:pPr>
            <a:r>
              <a:rPr lang="en-US" sz="1600" dirty="0" err="1" smtClean="0">
                <a:solidFill>
                  <a:srgbClr val="FFFFFF"/>
                </a:solidFill>
              </a:rPr>
              <a:t>Précondition</a:t>
            </a:r>
            <a:r>
              <a:rPr lang="en-US" sz="1600" dirty="0" smtClean="0">
                <a:solidFill>
                  <a:srgbClr val="FFFFFF"/>
                </a:solidFill>
              </a:rPr>
              <a:t> </a:t>
            </a:r>
            <a:r>
              <a:rPr lang="en-US" sz="1600" dirty="0" smtClean="0">
                <a:solidFill>
                  <a:srgbClr val="FFFFFF"/>
                </a:solidFill>
              </a:rPr>
              <a:t>pour</a:t>
            </a:r>
            <a:endParaRPr lang="en-US" sz="1600" dirty="0">
              <a:solidFill>
                <a:srgbClr val="FFFFFF"/>
              </a:solidFill>
            </a:endParaRPr>
          </a:p>
        </p:txBody>
      </p:sp>
      <p:pic>
        <p:nvPicPr>
          <p:cNvPr id="40968" name="Picture 8" descr="http://upload.wikimedia.org/wikipedia/commons/thumb/e/e0/Explosion.svg/477px-Explosion.svg.png"/>
          <p:cNvPicPr>
            <a:picLocks noChangeAspect="1" noChangeArrowheads="1"/>
          </p:cNvPicPr>
          <p:nvPr/>
        </p:nvPicPr>
        <p:blipFill>
          <a:blip r:embed="rId3" cstate="print"/>
          <a:srcRect/>
          <a:stretch>
            <a:fillRect/>
          </a:stretch>
        </p:blipFill>
        <p:spPr bwMode="auto">
          <a:xfrm>
            <a:off x="5508104" y="2060848"/>
            <a:ext cx="2376264" cy="1493506"/>
          </a:xfrm>
          <a:prstGeom prst="rect">
            <a:avLst/>
          </a:prstGeom>
          <a:solidFill>
            <a:srgbClr val="7D0900"/>
          </a:solidFill>
          <a:ln w="12700">
            <a:solidFill>
              <a:srgbClr val="7D0900"/>
            </a:solidFill>
            <a:round/>
            <a:headEnd/>
            <a:tailEnd/>
          </a:ln>
          <a:effectLst/>
        </p:spPr>
      </p:pic>
      <p:sp>
        <p:nvSpPr>
          <p:cNvPr id="10" name="TextBox 9"/>
          <p:cNvSpPr txBox="1"/>
          <p:nvPr/>
        </p:nvSpPr>
        <p:spPr>
          <a:xfrm>
            <a:off x="5868144" y="2564904"/>
            <a:ext cx="1872208" cy="584775"/>
          </a:xfrm>
          <a:prstGeom prst="rect">
            <a:avLst/>
          </a:prstGeom>
          <a:noFill/>
        </p:spPr>
        <p:txBody>
          <a:bodyPr wrap="square" rtlCol="0">
            <a:spAutoFit/>
          </a:bodyPr>
          <a:lstStyle/>
          <a:p>
            <a:pPr algn="ctr"/>
            <a:r>
              <a:rPr lang="fr-BE" sz="1600" dirty="0" smtClean="0">
                <a:solidFill>
                  <a:schemeClr val="bg1"/>
                </a:solidFill>
                <a:latin typeface="Verdana (body)"/>
              </a:rPr>
              <a:t>Instabilité macroéconomique</a:t>
            </a:r>
            <a:endParaRPr lang="en-GB" sz="1600" i="1" dirty="0" smtClean="0">
              <a:solidFill>
                <a:srgbClr val="FFFFFF"/>
              </a:solidFill>
              <a:latin typeface="+mn-lt"/>
            </a:endParaRPr>
          </a:p>
        </p:txBody>
      </p:sp>
      <p:sp>
        <p:nvSpPr>
          <p:cNvPr id="11" name="AutoShape 64"/>
          <p:cNvSpPr>
            <a:spLocks noChangeArrowheads="1"/>
          </p:cNvSpPr>
          <p:nvPr/>
        </p:nvSpPr>
        <p:spPr bwMode="auto">
          <a:xfrm rot="5400000">
            <a:off x="291505" y="4829175"/>
            <a:ext cx="1792238"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err="1" smtClean="0">
                <a:solidFill>
                  <a:srgbClr val="000000"/>
                </a:solidFill>
              </a:rPr>
              <a:t>Cré</a:t>
            </a:r>
            <a:r>
              <a:rPr lang="en-US" sz="1600" dirty="0" err="1" smtClean="0">
                <a:solidFill>
                  <a:srgbClr val="000000"/>
                </a:solidFill>
              </a:rPr>
              <a:t>ation</a:t>
            </a:r>
            <a:r>
              <a:rPr lang="en-US" sz="1600" dirty="0" smtClean="0">
                <a:solidFill>
                  <a:srgbClr val="000000"/>
                </a:solidFill>
              </a:rPr>
              <a:t> de </a:t>
            </a:r>
            <a:r>
              <a:rPr lang="en-US" sz="1600" dirty="0" err="1" smtClean="0">
                <a:solidFill>
                  <a:srgbClr val="000000"/>
                </a:solidFill>
              </a:rPr>
              <a:t>revenus</a:t>
            </a:r>
            <a:r>
              <a:rPr lang="en-US" sz="1600" dirty="0" smtClean="0">
                <a:solidFill>
                  <a:srgbClr val="000000"/>
                </a:solidFill>
              </a:rPr>
              <a:t> pour les </a:t>
            </a:r>
            <a:r>
              <a:rPr lang="en-US" sz="1600" dirty="0" err="1" smtClean="0">
                <a:solidFill>
                  <a:srgbClr val="000000"/>
                </a:solidFill>
              </a:rPr>
              <a:t>pauvres</a:t>
            </a:r>
            <a:endParaRPr lang="en-US" sz="1600" dirty="0">
              <a:solidFill>
                <a:srgbClr val="000000"/>
              </a:solidFill>
            </a:endParaRPr>
          </a:p>
        </p:txBody>
      </p:sp>
      <p:sp>
        <p:nvSpPr>
          <p:cNvPr id="12" name="AutoShape 65"/>
          <p:cNvSpPr>
            <a:spLocks noChangeArrowheads="1"/>
          </p:cNvSpPr>
          <p:nvPr/>
        </p:nvSpPr>
        <p:spPr bwMode="auto">
          <a:xfrm rot="5400000">
            <a:off x="503547" y="3537014"/>
            <a:ext cx="1368153"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err="1" smtClean="0">
                <a:solidFill>
                  <a:srgbClr val="000000"/>
                </a:solidFill>
              </a:rPr>
              <a:t>Croissance</a:t>
            </a:r>
            <a:r>
              <a:rPr lang="en-US" sz="1600" dirty="0" smtClean="0">
                <a:solidFill>
                  <a:srgbClr val="000000"/>
                </a:solidFill>
              </a:rPr>
              <a:t> </a:t>
            </a:r>
            <a:r>
              <a:rPr lang="en-US" sz="1600" dirty="0" err="1" smtClean="0">
                <a:solidFill>
                  <a:srgbClr val="000000"/>
                </a:solidFill>
              </a:rPr>
              <a:t>économique</a:t>
            </a:r>
            <a:r>
              <a:rPr lang="en-US" sz="1600" dirty="0" smtClean="0">
                <a:solidFill>
                  <a:srgbClr val="000000"/>
                </a:solidFill>
              </a:rPr>
              <a:t> durable</a:t>
            </a:r>
            <a:endParaRPr lang="en-US" sz="1600" dirty="0">
              <a:solidFill>
                <a:srgbClr val="000000"/>
              </a:solidFill>
            </a:endParaRPr>
          </a:p>
        </p:txBody>
      </p:sp>
      <p:sp>
        <p:nvSpPr>
          <p:cNvPr id="13" name="AutoShape 64"/>
          <p:cNvSpPr>
            <a:spLocks noChangeArrowheads="1"/>
          </p:cNvSpPr>
          <p:nvPr/>
        </p:nvSpPr>
        <p:spPr bwMode="auto">
          <a:xfrm rot="5400000">
            <a:off x="2487749" y="4865179"/>
            <a:ext cx="1720230"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err="1" smtClean="0">
                <a:solidFill>
                  <a:srgbClr val="000000"/>
                </a:solidFill>
              </a:rPr>
              <a:t>Financement</a:t>
            </a:r>
            <a:r>
              <a:rPr lang="en-US" sz="1600" dirty="0" smtClean="0">
                <a:solidFill>
                  <a:srgbClr val="000000"/>
                </a:solidFill>
              </a:rPr>
              <a:t> durable des </a:t>
            </a:r>
            <a:r>
              <a:rPr lang="en-US" sz="1600" dirty="0" err="1" smtClean="0">
                <a:solidFill>
                  <a:srgbClr val="000000"/>
                </a:solidFill>
              </a:rPr>
              <a:t>politiques</a:t>
            </a:r>
            <a:r>
              <a:rPr lang="en-US" sz="1600" dirty="0" smtClean="0">
                <a:solidFill>
                  <a:srgbClr val="000000"/>
                </a:solidFill>
              </a:rPr>
              <a:t> de </a:t>
            </a:r>
            <a:r>
              <a:rPr lang="en-US" sz="1600" dirty="0" err="1" smtClean="0">
                <a:solidFill>
                  <a:srgbClr val="000000"/>
                </a:solidFill>
              </a:rPr>
              <a:t>réduction</a:t>
            </a:r>
            <a:r>
              <a:rPr lang="en-US" sz="1600" dirty="0" smtClean="0">
                <a:solidFill>
                  <a:srgbClr val="000000"/>
                </a:solidFill>
              </a:rPr>
              <a:t> de la </a:t>
            </a:r>
            <a:r>
              <a:rPr lang="en-US" sz="1600" dirty="0" err="1" smtClean="0">
                <a:solidFill>
                  <a:srgbClr val="000000"/>
                </a:solidFill>
              </a:rPr>
              <a:t>pauvreté</a:t>
            </a:r>
            <a:endParaRPr lang="en-US" sz="1600" dirty="0">
              <a:solidFill>
                <a:srgbClr val="000000"/>
              </a:solidFill>
            </a:endParaRPr>
          </a:p>
        </p:txBody>
      </p:sp>
      <p:sp>
        <p:nvSpPr>
          <p:cNvPr id="14" name="AutoShape 65"/>
          <p:cNvSpPr>
            <a:spLocks noChangeArrowheads="1"/>
          </p:cNvSpPr>
          <p:nvPr/>
        </p:nvSpPr>
        <p:spPr bwMode="auto">
          <a:xfrm rot="5400000">
            <a:off x="2663788" y="3537013"/>
            <a:ext cx="1368151"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smtClean="0">
                <a:solidFill>
                  <a:srgbClr val="000000"/>
                </a:solidFill>
              </a:rPr>
              <a:t>Budget stable</a:t>
            </a:r>
            <a:endParaRPr lang="en-US" sz="1600" dirty="0">
              <a:solidFill>
                <a:srgbClr val="000000"/>
              </a:solidFill>
            </a:endParaRPr>
          </a:p>
        </p:txBody>
      </p:sp>
      <p:grpSp>
        <p:nvGrpSpPr>
          <p:cNvPr id="2" name="Group 16"/>
          <p:cNvGrpSpPr/>
          <p:nvPr/>
        </p:nvGrpSpPr>
        <p:grpSpPr>
          <a:xfrm>
            <a:off x="5508104" y="3789040"/>
            <a:ext cx="2376264" cy="2880320"/>
            <a:chOff x="5508104" y="3789040"/>
            <a:chExt cx="1728192" cy="2872357"/>
          </a:xfrm>
        </p:grpSpPr>
        <p:sp>
          <p:nvSpPr>
            <p:cNvPr id="15" name="AutoShape 64"/>
            <p:cNvSpPr>
              <a:spLocks noChangeArrowheads="1"/>
            </p:cNvSpPr>
            <p:nvPr/>
          </p:nvSpPr>
          <p:spPr bwMode="auto">
            <a:xfrm rot="5400000">
              <a:off x="5512085" y="4937186"/>
              <a:ext cx="1720230"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err="1" smtClean="0">
                  <a:solidFill>
                    <a:srgbClr val="000000"/>
                  </a:solidFill>
                </a:rPr>
                <a:t>Programmation</a:t>
              </a:r>
              <a:r>
                <a:rPr lang="en-US" sz="1600" dirty="0" smtClean="0">
                  <a:solidFill>
                    <a:srgbClr val="000000"/>
                  </a:solidFill>
                </a:rPr>
                <a:t> </a:t>
              </a:r>
              <a:r>
                <a:rPr lang="en-US" sz="1600" dirty="0" err="1" smtClean="0">
                  <a:solidFill>
                    <a:srgbClr val="000000"/>
                  </a:solidFill>
                </a:rPr>
                <a:t>macrofinancière</a:t>
              </a:r>
              <a:r>
                <a:rPr lang="en-US" sz="1600" dirty="0" smtClean="0">
                  <a:solidFill>
                    <a:srgbClr val="000000"/>
                  </a:solidFill>
                </a:rPr>
                <a:t> </a:t>
              </a:r>
              <a:r>
                <a:rPr lang="en-US" sz="1600" dirty="0" err="1" smtClean="0">
                  <a:solidFill>
                    <a:srgbClr val="000000"/>
                  </a:solidFill>
                </a:rPr>
                <a:t>perd</a:t>
              </a:r>
              <a:r>
                <a:rPr lang="en-US" sz="1600" dirty="0" smtClean="0">
                  <a:solidFill>
                    <a:srgbClr val="000000"/>
                  </a:solidFill>
                </a:rPr>
                <a:t> son </a:t>
              </a:r>
              <a:r>
                <a:rPr lang="en-US" sz="1600" dirty="0" err="1" smtClean="0">
                  <a:solidFill>
                    <a:srgbClr val="000000"/>
                  </a:solidFill>
                </a:rPr>
                <a:t>sens</a:t>
              </a:r>
              <a:endParaRPr lang="en-US" sz="1600" dirty="0">
                <a:solidFill>
                  <a:srgbClr val="000000"/>
                </a:solidFill>
              </a:endParaRPr>
            </a:p>
          </p:txBody>
        </p:sp>
        <p:sp>
          <p:nvSpPr>
            <p:cNvPr id="16" name="AutoShape 65"/>
            <p:cNvSpPr>
              <a:spLocks noChangeArrowheads="1"/>
            </p:cNvSpPr>
            <p:nvPr/>
          </p:nvSpPr>
          <p:spPr bwMode="auto">
            <a:xfrm rot="5400000">
              <a:off x="5688124" y="3609020"/>
              <a:ext cx="1368151" cy="1728192"/>
            </a:xfrm>
            <a:prstGeom prst="homePlate">
              <a:avLst>
                <a:gd name="adj" fmla="val 18212"/>
              </a:avLst>
            </a:prstGeom>
            <a:solidFill>
              <a:srgbClr val="DCDCDC"/>
            </a:solidFill>
            <a:ln w="12700">
              <a:solidFill>
                <a:srgbClr val="000000"/>
              </a:solidFill>
              <a:miter lim="800000"/>
              <a:headEnd/>
              <a:tailEnd/>
            </a:ln>
            <a:effectLst/>
          </p:spPr>
          <p:txBody>
            <a:bodyPr rot="10800000" vert="eaVert" lIns="72000" tIns="72000" rIns="72000" bIns="72000" anchor="ctr"/>
            <a:lstStyle/>
            <a:p>
              <a:pPr algn="ctr" eaLnBrk="0" hangingPunct="0">
                <a:spcBef>
                  <a:spcPct val="50000"/>
                </a:spcBef>
              </a:pPr>
              <a:r>
                <a:rPr lang="en-US" sz="1600" dirty="0" smtClean="0">
                  <a:solidFill>
                    <a:srgbClr val="000000"/>
                  </a:solidFill>
                </a:rPr>
                <a:t>Divergence entre le budget et </a:t>
              </a:r>
              <a:r>
                <a:rPr lang="en-US" sz="1600" dirty="0" err="1" smtClean="0">
                  <a:solidFill>
                    <a:srgbClr val="000000"/>
                  </a:solidFill>
                </a:rPr>
                <a:t>sa</a:t>
              </a:r>
              <a:r>
                <a:rPr lang="en-US" sz="1600" dirty="0" smtClean="0">
                  <a:solidFill>
                    <a:srgbClr val="000000"/>
                  </a:solidFill>
                </a:rPr>
                <a:t> </a:t>
              </a:r>
              <a:r>
                <a:rPr lang="en-US" sz="1600" dirty="0" err="1" smtClean="0">
                  <a:solidFill>
                    <a:srgbClr val="000000"/>
                  </a:solidFill>
                </a:rPr>
                <a:t>réalisation</a:t>
              </a:r>
              <a:endParaRPr lang="en-US" sz="1600" dirty="0">
                <a:solidFill>
                  <a:srgbClr val="000000"/>
                </a:solidFil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339850"/>
            <a:ext cx="8229600" cy="504825"/>
          </a:xfrm>
        </p:spPr>
        <p:txBody>
          <a:bodyPr/>
          <a:lstStyle/>
          <a:p>
            <a:pPr indent="0" algn="ctr" eaLnBrk="1" hangingPunct="1"/>
            <a:r>
              <a:rPr lang="en-GB" sz="2600" dirty="0" smtClean="0"/>
              <a:t>Mobilisation des </a:t>
            </a:r>
            <a:r>
              <a:rPr lang="en-GB" sz="2600" dirty="0" err="1" smtClean="0"/>
              <a:t>recettes</a:t>
            </a:r>
            <a:r>
              <a:rPr lang="en-GB" sz="2600" dirty="0" smtClean="0"/>
              <a:t> </a:t>
            </a:r>
            <a:r>
              <a:rPr lang="en-GB" sz="2600" dirty="0" err="1" smtClean="0"/>
              <a:t>nationales</a:t>
            </a:r>
            <a:endParaRPr lang="en-GB" sz="2600" dirty="0" smtClean="0"/>
          </a:p>
        </p:txBody>
      </p:sp>
      <p:sp>
        <p:nvSpPr>
          <p:cNvPr id="16387" name="Rectangle 3"/>
          <p:cNvSpPr>
            <a:spLocks noGrp="1" noChangeArrowheads="1"/>
          </p:cNvSpPr>
          <p:nvPr>
            <p:ph type="body" idx="1"/>
          </p:nvPr>
        </p:nvSpPr>
        <p:spPr>
          <a:xfrm>
            <a:off x="0" y="1844675"/>
            <a:ext cx="9144000" cy="4392613"/>
          </a:xfrm>
        </p:spPr>
        <p:txBody>
          <a:bodyPr/>
          <a:lstStyle/>
          <a:p>
            <a:pPr marL="933450" lvl="1" indent="-476250" eaLnBrk="1" hangingPunct="1">
              <a:lnSpc>
                <a:spcPct val="130000"/>
              </a:lnSpc>
              <a:spcBef>
                <a:spcPct val="0"/>
              </a:spcBef>
              <a:spcAft>
                <a:spcPts val="0"/>
              </a:spcAft>
              <a:buFont typeface="Wingdings" pitchFamily="2" charset="2"/>
              <a:buChar char="§"/>
              <a:defRPr/>
            </a:pPr>
            <a:r>
              <a:rPr lang="en-GB" sz="1800" b="0" dirty="0" smtClean="0">
                <a:solidFill>
                  <a:schemeClr val="accent6"/>
                </a:solidFill>
              </a:rPr>
              <a:t>MRN: </a:t>
            </a:r>
            <a:r>
              <a:rPr lang="en-GB" sz="1800" b="0" dirty="0" err="1" smtClean="0">
                <a:solidFill>
                  <a:schemeClr val="accent6"/>
                </a:solidFill>
              </a:rPr>
              <a:t>impôts</a:t>
            </a:r>
            <a:r>
              <a:rPr lang="en-GB" sz="1800" b="0" dirty="0" smtClean="0">
                <a:solidFill>
                  <a:schemeClr val="accent6"/>
                </a:solidFill>
              </a:rPr>
              <a:t> directs, </a:t>
            </a:r>
            <a:r>
              <a:rPr lang="en-GB" sz="1800" b="0" dirty="0" err="1" smtClean="0">
                <a:solidFill>
                  <a:schemeClr val="accent6"/>
                </a:solidFill>
              </a:rPr>
              <a:t>impôts</a:t>
            </a:r>
            <a:r>
              <a:rPr lang="en-GB" sz="1800" b="0" dirty="0" smtClean="0">
                <a:solidFill>
                  <a:schemeClr val="accent6"/>
                </a:solidFill>
              </a:rPr>
              <a:t> </a:t>
            </a:r>
            <a:r>
              <a:rPr lang="en-GB" sz="1800" b="0" dirty="0" err="1" smtClean="0">
                <a:solidFill>
                  <a:schemeClr val="accent6"/>
                </a:solidFill>
              </a:rPr>
              <a:t>indirects</a:t>
            </a:r>
            <a:r>
              <a:rPr lang="en-GB" sz="1800" b="0" dirty="0" smtClean="0">
                <a:solidFill>
                  <a:schemeClr val="accent6"/>
                </a:solidFill>
              </a:rPr>
              <a:t>, </a:t>
            </a:r>
            <a:r>
              <a:rPr lang="en-GB" sz="1800" b="0" dirty="0" err="1" smtClean="0">
                <a:solidFill>
                  <a:schemeClr val="accent6"/>
                </a:solidFill>
              </a:rPr>
              <a:t>recettes</a:t>
            </a:r>
            <a:r>
              <a:rPr lang="en-GB" sz="1800" b="0" dirty="0" smtClean="0">
                <a:solidFill>
                  <a:schemeClr val="accent6"/>
                </a:solidFill>
              </a:rPr>
              <a:t> non </a:t>
            </a:r>
            <a:r>
              <a:rPr lang="en-GB" sz="1800" b="0" dirty="0" err="1" smtClean="0">
                <a:solidFill>
                  <a:schemeClr val="accent6"/>
                </a:solidFill>
              </a:rPr>
              <a:t>fiscales</a:t>
            </a:r>
            <a:endParaRPr lang="en-GB"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GB" sz="1800" b="0" dirty="0" smtClean="0">
                <a:solidFill>
                  <a:schemeClr val="accent6"/>
                </a:solidFill>
              </a:rPr>
              <a:t>La MRN a </a:t>
            </a:r>
            <a:r>
              <a:rPr lang="en-GB" sz="1800" b="0" dirty="0" err="1" smtClean="0">
                <a:solidFill>
                  <a:schemeClr val="accent6"/>
                </a:solidFill>
              </a:rPr>
              <a:t>une</a:t>
            </a:r>
            <a:r>
              <a:rPr lang="en-GB" sz="1800" b="0" dirty="0" smtClean="0">
                <a:solidFill>
                  <a:schemeClr val="accent6"/>
                </a:solidFill>
              </a:rPr>
              <a:t> dimension de </a:t>
            </a:r>
            <a:r>
              <a:rPr lang="en-GB" sz="1800" b="0" dirty="0" err="1" smtClean="0">
                <a:solidFill>
                  <a:schemeClr val="accent6"/>
                </a:solidFill>
              </a:rPr>
              <a:t>politique</a:t>
            </a:r>
            <a:r>
              <a:rPr lang="en-GB" sz="1800" b="0" dirty="0" smtClean="0">
                <a:solidFill>
                  <a:schemeClr val="accent6"/>
                </a:solidFill>
              </a:rPr>
              <a:t> </a:t>
            </a:r>
            <a:r>
              <a:rPr lang="en-GB" sz="1800" b="0" dirty="0" err="1" smtClean="0">
                <a:solidFill>
                  <a:schemeClr val="accent6"/>
                </a:solidFill>
              </a:rPr>
              <a:t>macroéconomique</a:t>
            </a:r>
            <a:r>
              <a:rPr lang="en-GB" sz="1800" b="0" dirty="0" smtClean="0">
                <a:solidFill>
                  <a:schemeClr val="accent6"/>
                </a:solidFill>
              </a:rPr>
              <a:t> et </a:t>
            </a:r>
            <a:r>
              <a:rPr lang="en-GB" sz="1800" b="0" dirty="0" err="1" smtClean="0">
                <a:solidFill>
                  <a:schemeClr val="accent6"/>
                </a:solidFill>
              </a:rPr>
              <a:t>une</a:t>
            </a:r>
            <a:r>
              <a:rPr lang="en-GB" sz="1800" b="0" dirty="0" smtClean="0">
                <a:solidFill>
                  <a:schemeClr val="accent6"/>
                </a:solidFill>
              </a:rPr>
              <a:t> dimension de GFP</a:t>
            </a:r>
            <a:endParaRPr lang="en-GB" sz="1800" b="0" dirty="0" smtClean="0">
              <a:solidFill>
                <a:schemeClr val="accent6"/>
              </a:solidFill>
            </a:endParaRPr>
          </a:p>
          <a:p>
            <a:pPr marL="1333500" lvl="2" indent="-476250" eaLnBrk="1" hangingPunct="1">
              <a:lnSpc>
                <a:spcPct val="130000"/>
              </a:lnSpc>
              <a:spcBef>
                <a:spcPct val="0"/>
              </a:spcBef>
              <a:spcAft>
                <a:spcPts val="0"/>
              </a:spcAft>
              <a:defRPr/>
            </a:pPr>
            <a:r>
              <a:rPr lang="en-GB" sz="1800" b="0" dirty="0" smtClean="0">
                <a:solidFill>
                  <a:schemeClr val="accent6"/>
                </a:solidFill>
                <a:sym typeface="Wingdings" pitchFamily="2" charset="2"/>
              </a:rPr>
              <a:t>	 </a:t>
            </a:r>
            <a:r>
              <a:rPr lang="en-GB" sz="1800" b="0" dirty="0" smtClean="0">
                <a:solidFill>
                  <a:schemeClr val="accent6"/>
                </a:solidFill>
              </a:rPr>
              <a:t>MRN </a:t>
            </a:r>
            <a:r>
              <a:rPr lang="en-GB" sz="1800" b="0" dirty="0" err="1" smtClean="0">
                <a:solidFill>
                  <a:schemeClr val="accent6"/>
                </a:solidFill>
              </a:rPr>
              <a:t>est</a:t>
            </a:r>
            <a:r>
              <a:rPr lang="en-GB" sz="1800" b="0" dirty="0" smtClean="0">
                <a:solidFill>
                  <a:schemeClr val="accent6"/>
                </a:solidFill>
              </a:rPr>
              <a:t> </a:t>
            </a:r>
            <a:r>
              <a:rPr lang="en-GB" sz="1800" b="0" dirty="0" err="1" smtClean="0">
                <a:solidFill>
                  <a:schemeClr val="accent6"/>
                </a:solidFill>
              </a:rPr>
              <a:t>l’objet</a:t>
            </a:r>
            <a:r>
              <a:rPr lang="en-GB" sz="1800" b="0" dirty="0" smtClean="0">
                <a:solidFill>
                  <a:schemeClr val="accent6"/>
                </a:solidFill>
              </a:rPr>
              <a:t> de 2 </a:t>
            </a:r>
            <a:r>
              <a:rPr lang="en-GB" sz="1800" b="0" dirty="0" err="1" smtClean="0">
                <a:solidFill>
                  <a:schemeClr val="accent6"/>
                </a:solidFill>
              </a:rPr>
              <a:t>critères</a:t>
            </a:r>
            <a:r>
              <a:rPr lang="en-GB" sz="1800" b="0" dirty="0" smtClean="0">
                <a:solidFill>
                  <a:schemeClr val="accent6"/>
                </a:solidFill>
              </a:rPr>
              <a:t> </a:t>
            </a:r>
            <a:r>
              <a:rPr lang="en-GB" sz="1800" b="0" dirty="0" err="1" smtClean="0">
                <a:solidFill>
                  <a:schemeClr val="accent6"/>
                </a:solidFill>
              </a:rPr>
              <a:t>d’éligibilité</a:t>
            </a:r>
            <a:r>
              <a:rPr lang="en-GB" sz="1800" b="0" dirty="0" smtClean="0">
                <a:solidFill>
                  <a:schemeClr val="accent6"/>
                </a:solidFill>
              </a:rPr>
              <a:t>: la </a:t>
            </a:r>
            <a:r>
              <a:rPr lang="en-GB" sz="1800" b="0" dirty="0" err="1" smtClean="0">
                <a:solidFill>
                  <a:schemeClr val="accent6"/>
                </a:solidFill>
              </a:rPr>
              <a:t>stabilité</a:t>
            </a:r>
            <a:r>
              <a:rPr lang="en-GB" sz="1800" b="0" dirty="0" smtClean="0">
                <a:solidFill>
                  <a:schemeClr val="accent6"/>
                </a:solidFill>
              </a:rPr>
              <a:t> </a:t>
            </a:r>
            <a:r>
              <a:rPr lang="en-GB" sz="1800" b="0" dirty="0" err="1" smtClean="0">
                <a:solidFill>
                  <a:schemeClr val="accent6"/>
                </a:solidFill>
              </a:rPr>
              <a:t>macroéconomique</a:t>
            </a:r>
            <a:r>
              <a:rPr lang="en-GB" sz="1800" b="0" dirty="0" smtClean="0">
                <a:solidFill>
                  <a:schemeClr val="accent6"/>
                </a:solidFill>
              </a:rPr>
              <a:t> et la </a:t>
            </a:r>
            <a:r>
              <a:rPr lang="en-GB" sz="1800" b="0" dirty="0" err="1" smtClean="0">
                <a:solidFill>
                  <a:schemeClr val="accent6"/>
                </a:solidFill>
              </a:rPr>
              <a:t>qualité</a:t>
            </a:r>
            <a:r>
              <a:rPr lang="en-GB" sz="1800" b="0" dirty="0" smtClean="0">
                <a:solidFill>
                  <a:schemeClr val="accent6"/>
                </a:solidFill>
              </a:rPr>
              <a:t> de la GFO.</a:t>
            </a:r>
            <a:endParaRPr lang="en-GB"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GB" sz="1800" b="0" dirty="0" err="1" smtClean="0">
                <a:solidFill>
                  <a:schemeClr val="accent6"/>
                </a:solidFill>
              </a:rPr>
              <a:t>Améliorer</a:t>
            </a:r>
            <a:r>
              <a:rPr lang="en-GB" sz="1800" b="0" dirty="0" smtClean="0">
                <a:solidFill>
                  <a:schemeClr val="accent6"/>
                </a:solidFill>
              </a:rPr>
              <a:t> la MRN </a:t>
            </a:r>
            <a:r>
              <a:rPr lang="en-GB" sz="1800" b="0" dirty="0" err="1" smtClean="0">
                <a:solidFill>
                  <a:schemeClr val="accent6"/>
                </a:solidFill>
              </a:rPr>
              <a:t>doit</a:t>
            </a:r>
            <a:r>
              <a:rPr lang="en-GB" sz="1800" b="0" dirty="0" smtClean="0">
                <a:solidFill>
                  <a:schemeClr val="accent6"/>
                </a:solidFill>
              </a:rPr>
              <a:t> </a:t>
            </a:r>
            <a:r>
              <a:rPr lang="en-GB" sz="1800" b="0" dirty="0" err="1" smtClean="0">
                <a:solidFill>
                  <a:schemeClr val="accent6"/>
                </a:solidFill>
              </a:rPr>
              <a:t>être</a:t>
            </a:r>
            <a:r>
              <a:rPr lang="en-GB" sz="1800" b="0" dirty="0" smtClean="0">
                <a:solidFill>
                  <a:schemeClr val="accent6"/>
                </a:solidFill>
              </a:rPr>
              <a:t> un </a:t>
            </a:r>
            <a:r>
              <a:rPr lang="en-GB" sz="1800" b="0" dirty="0" err="1" smtClean="0">
                <a:solidFill>
                  <a:schemeClr val="accent6"/>
                </a:solidFill>
              </a:rPr>
              <a:t>élément</a:t>
            </a:r>
            <a:r>
              <a:rPr lang="en-GB" sz="1800" b="0" dirty="0" smtClean="0">
                <a:solidFill>
                  <a:schemeClr val="accent6"/>
                </a:solidFill>
              </a:rPr>
              <a:t> </a:t>
            </a:r>
            <a:r>
              <a:rPr lang="en-GB" sz="1800" b="0" dirty="0" err="1" smtClean="0">
                <a:solidFill>
                  <a:schemeClr val="accent6"/>
                </a:solidFill>
              </a:rPr>
              <a:t>clé</a:t>
            </a:r>
            <a:r>
              <a:rPr lang="en-GB" sz="1800" b="0" dirty="0" smtClean="0">
                <a:solidFill>
                  <a:schemeClr val="accent6"/>
                </a:solidFill>
              </a:rPr>
              <a:t> de la </a:t>
            </a:r>
            <a:r>
              <a:rPr lang="en-GB" sz="1800" b="0" dirty="0" err="1" smtClean="0">
                <a:solidFill>
                  <a:schemeClr val="accent6"/>
                </a:solidFill>
              </a:rPr>
              <a:t>politique</a:t>
            </a:r>
            <a:r>
              <a:rPr lang="en-GB" sz="1800" b="0" dirty="0" smtClean="0">
                <a:solidFill>
                  <a:schemeClr val="accent6"/>
                </a:solidFill>
              </a:rPr>
              <a:t> </a:t>
            </a:r>
            <a:r>
              <a:rPr lang="en-GB" sz="1800" b="0" dirty="0" err="1" smtClean="0">
                <a:solidFill>
                  <a:schemeClr val="accent6"/>
                </a:solidFill>
              </a:rPr>
              <a:t>budgétaire</a:t>
            </a:r>
            <a:r>
              <a:rPr lang="en-GB" sz="1800" b="0" dirty="0" smtClean="0">
                <a:solidFill>
                  <a:schemeClr val="accent6"/>
                </a:solidFill>
              </a:rPr>
              <a:t>, de la </a:t>
            </a:r>
            <a:r>
              <a:rPr lang="en-GB" sz="1800" b="0" dirty="0" err="1" smtClean="0">
                <a:solidFill>
                  <a:schemeClr val="accent6"/>
                </a:solidFill>
              </a:rPr>
              <a:t>réforme</a:t>
            </a:r>
            <a:r>
              <a:rPr lang="en-GB" sz="1800" b="0" dirty="0" smtClean="0">
                <a:solidFill>
                  <a:schemeClr val="accent6"/>
                </a:solidFill>
              </a:rPr>
              <a:t> de la GFP et du dialogue </a:t>
            </a:r>
            <a:r>
              <a:rPr lang="en-GB" sz="1800" b="0" dirty="0" err="1" smtClean="0">
                <a:solidFill>
                  <a:schemeClr val="accent6"/>
                </a:solidFill>
              </a:rPr>
              <a:t>sur</a:t>
            </a:r>
            <a:r>
              <a:rPr lang="en-GB" sz="1800" b="0" dirty="0" smtClean="0">
                <a:solidFill>
                  <a:schemeClr val="accent6"/>
                </a:solidFill>
              </a:rPr>
              <a:t> les </a:t>
            </a:r>
            <a:r>
              <a:rPr lang="en-GB" sz="1800" b="0" dirty="0" err="1" smtClean="0">
                <a:solidFill>
                  <a:schemeClr val="accent6"/>
                </a:solidFill>
              </a:rPr>
              <a:t>politiques</a:t>
            </a:r>
            <a:r>
              <a:rPr lang="en-GB" sz="1800" b="0" dirty="0" smtClean="0">
                <a:solidFill>
                  <a:schemeClr val="accent6"/>
                </a:solidFill>
              </a:rPr>
              <a:t>. </a:t>
            </a:r>
            <a:endParaRPr lang="en-GB"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en-GB" sz="1800" b="0" dirty="0" err="1" smtClean="0">
                <a:solidFill>
                  <a:schemeClr val="accent6"/>
                </a:solidFill>
              </a:rPr>
              <a:t>Recettes</a:t>
            </a:r>
            <a:r>
              <a:rPr lang="en-GB" sz="1800" b="0" dirty="0" smtClean="0">
                <a:solidFill>
                  <a:schemeClr val="accent6"/>
                </a:solidFill>
              </a:rPr>
              <a:t> </a:t>
            </a:r>
            <a:r>
              <a:rPr lang="en-GB" sz="1800" b="0" dirty="0" err="1" smtClean="0">
                <a:solidFill>
                  <a:schemeClr val="accent6"/>
                </a:solidFill>
              </a:rPr>
              <a:t>fiscales</a:t>
            </a:r>
            <a:r>
              <a:rPr lang="en-GB" sz="1800" b="0" dirty="0" smtClean="0">
                <a:solidFill>
                  <a:schemeClr val="accent6"/>
                </a:solidFill>
              </a:rPr>
              <a:t> </a:t>
            </a:r>
            <a:r>
              <a:rPr lang="en-GB" sz="1800" b="0" dirty="0" err="1" smtClean="0">
                <a:solidFill>
                  <a:schemeClr val="accent6"/>
                </a:solidFill>
              </a:rPr>
              <a:t>dans</a:t>
            </a:r>
            <a:r>
              <a:rPr lang="en-GB" sz="1800" b="0" dirty="0" smtClean="0">
                <a:solidFill>
                  <a:schemeClr val="accent6"/>
                </a:solidFill>
              </a:rPr>
              <a:t> les pays à </a:t>
            </a:r>
            <a:r>
              <a:rPr lang="en-GB" sz="1800" b="0" dirty="0" err="1" smtClean="0">
                <a:solidFill>
                  <a:schemeClr val="accent6"/>
                </a:solidFill>
              </a:rPr>
              <a:t>faible</a:t>
            </a:r>
            <a:r>
              <a:rPr lang="en-GB" sz="1800" b="0" dirty="0" smtClean="0">
                <a:solidFill>
                  <a:schemeClr val="accent6"/>
                </a:solidFill>
              </a:rPr>
              <a:t> </a:t>
            </a:r>
            <a:r>
              <a:rPr lang="en-GB" sz="1800" b="0" dirty="0" err="1" smtClean="0">
                <a:solidFill>
                  <a:schemeClr val="accent6"/>
                </a:solidFill>
              </a:rPr>
              <a:t>revenu</a:t>
            </a:r>
            <a:r>
              <a:rPr lang="en-GB" sz="1800" b="0" dirty="0" smtClean="0">
                <a:solidFill>
                  <a:schemeClr val="accent6"/>
                </a:solidFill>
              </a:rPr>
              <a:t>: 10-20% du PIB; </a:t>
            </a:r>
            <a:r>
              <a:rPr lang="en-GB" sz="1800" b="0" dirty="0" err="1" smtClean="0">
                <a:solidFill>
                  <a:schemeClr val="accent6"/>
                </a:solidFill>
              </a:rPr>
              <a:t>dans</a:t>
            </a:r>
            <a:r>
              <a:rPr lang="en-GB" sz="1800" b="0" dirty="0" smtClean="0">
                <a:solidFill>
                  <a:schemeClr val="accent6"/>
                </a:solidFill>
              </a:rPr>
              <a:t> </a:t>
            </a:r>
            <a:r>
              <a:rPr lang="en-GB" sz="1800" b="0" dirty="0" err="1" smtClean="0">
                <a:solidFill>
                  <a:schemeClr val="accent6"/>
                </a:solidFill>
              </a:rPr>
              <a:t>l’OCDE</a:t>
            </a:r>
            <a:r>
              <a:rPr lang="en-GB" sz="1800" b="0" dirty="0" smtClean="0">
                <a:solidFill>
                  <a:schemeClr val="accent6"/>
                </a:solidFill>
              </a:rPr>
              <a:t>: 36% en </a:t>
            </a:r>
            <a:r>
              <a:rPr lang="en-GB" sz="1800" b="0" dirty="0" err="1" smtClean="0">
                <a:solidFill>
                  <a:schemeClr val="accent6"/>
                </a:solidFill>
              </a:rPr>
              <a:t>moyenne</a:t>
            </a:r>
            <a:r>
              <a:rPr lang="en-GB" sz="1800" b="0" dirty="0" smtClean="0">
                <a:solidFill>
                  <a:schemeClr val="accent6"/>
                </a:solidFill>
              </a:rPr>
              <a:t>. </a:t>
            </a:r>
            <a:endParaRPr lang="en-GB" sz="1800" b="0" dirty="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Voir Communication de la CE </a:t>
            </a:r>
            <a:r>
              <a:rPr lang="fr-FR" sz="1800" b="0" dirty="0" smtClean="0">
                <a:solidFill>
                  <a:schemeClr val="accent6"/>
                </a:solidFill>
                <a:latin typeface="Calibri"/>
              </a:rPr>
              <a:t>«</a:t>
            </a:r>
            <a:r>
              <a:rPr lang="fr-FR" sz="1800" b="0" dirty="0" smtClean="0">
                <a:solidFill>
                  <a:schemeClr val="accent6"/>
                </a:solidFill>
              </a:rPr>
              <a:t>Impôt et développement: coopérer avec les pays en développement sur l’encouragement d’une bonne gouvernance en matière d’imposition</a:t>
            </a:r>
            <a:r>
              <a:rPr lang="fr-FR" sz="1800" b="0" dirty="0" smtClean="0">
                <a:solidFill>
                  <a:schemeClr val="accent6"/>
                </a:solidFill>
                <a:latin typeface="Calibri"/>
              </a:rPr>
              <a:t>»</a:t>
            </a:r>
            <a:r>
              <a:rPr lang="fr-FR" sz="1800" b="0" dirty="0" smtClean="0">
                <a:solidFill>
                  <a:schemeClr val="accent6"/>
                </a:solidFill>
              </a:rPr>
              <a:t> (2010).   </a:t>
            </a:r>
            <a:r>
              <a:rPr lang="en-GB" sz="1800" b="0" dirty="0" smtClean="0">
                <a:solidFill>
                  <a:schemeClr val="accent6"/>
                </a:solidFill>
              </a:rPr>
              <a:t> </a:t>
            </a:r>
            <a:endParaRPr lang="en-GB"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GB" sz="1800" b="0" dirty="0">
              <a:solidFill>
                <a:schemeClr val="accent6"/>
              </a:solidFill>
            </a:endParaRPr>
          </a:p>
        </p:txBody>
      </p:sp>
      <p:sp>
        <p:nvSpPr>
          <p:cNvPr id="6148" name="Slide Number Placeholder 1"/>
          <p:cNvSpPr>
            <a:spLocks noGrp="1"/>
          </p:cNvSpPr>
          <p:nvPr>
            <p:ph type="sldNum" sz="quarter" idx="12"/>
          </p:nvPr>
        </p:nvSpPr>
        <p:spPr>
          <a:noFill/>
          <a:ln>
            <a:miter lim="800000"/>
            <a:headEnd/>
            <a:tailEnd/>
          </a:ln>
        </p:spPr>
        <p:txBody>
          <a:bodyPr/>
          <a:lstStyle/>
          <a:p>
            <a:fld id="{EA561715-ACA1-474A-B95D-25F7AA746319}" type="slidenum">
              <a:rPr lang="en-GB" smtClean="0"/>
              <a:pPr/>
              <a:t>7</a:t>
            </a:fld>
            <a:endParaRPr lang="en-GB" smtClean="0"/>
          </a:p>
        </p:txBody>
      </p:sp>
    </p:spTree>
    <p:extLst>
      <p:ext uri="{BB962C8B-B14F-4D97-AF65-F5344CB8AC3E}">
        <p14:creationId xmlns="" xmlns:p14="http://schemas.microsoft.com/office/powerpoint/2010/main" val="3672046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E7E6090-519A-43C9-AD7C-70DE67727F69}" type="slidenum">
              <a:rPr lang="en-GB" smtClean="0"/>
              <a:pPr>
                <a:defRPr/>
              </a:pPr>
              <a:t>8</a:t>
            </a:fld>
            <a:endParaRPr lang="en-GB"/>
          </a:p>
        </p:txBody>
      </p:sp>
      <p:sp>
        <p:nvSpPr>
          <p:cNvPr id="10" name="TextBox 9"/>
          <p:cNvSpPr txBox="1"/>
          <p:nvPr/>
        </p:nvSpPr>
        <p:spPr>
          <a:xfrm>
            <a:off x="539552" y="332656"/>
            <a:ext cx="8280920" cy="523220"/>
          </a:xfrm>
          <a:prstGeom prst="rect">
            <a:avLst/>
          </a:prstGeom>
          <a:noFill/>
        </p:spPr>
        <p:txBody>
          <a:bodyPr wrap="square" rtlCol="0">
            <a:spAutoFit/>
          </a:bodyPr>
          <a:lstStyle/>
          <a:p>
            <a:r>
              <a:rPr lang="fr-BE" sz="2800" b="1" dirty="0" smtClean="0">
                <a:solidFill>
                  <a:schemeClr val="bg1"/>
                </a:solidFill>
              </a:rPr>
              <a:t>Accroître la MRN:                 </a:t>
            </a:r>
            <a:r>
              <a:rPr lang="fr-BE" sz="2800" b="1" dirty="0" smtClean="0">
                <a:solidFill>
                  <a:schemeClr val="bg1"/>
                </a:solidFill>
              </a:rPr>
              <a:t>+ </a:t>
            </a:r>
            <a:r>
              <a:rPr lang="fr-BE" sz="2800" b="1" dirty="0" smtClean="0">
                <a:solidFill>
                  <a:schemeClr val="bg1"/>
                </a:solidFill>
              </a:rPr>
              <a:t>&amp; </a:t>
            </a:r>
            <a:r>
              <a:rPr lang="fr-BE" sz="2800" b="1" dirty="0" smtClean="0">
                <a:solidFill>
                  <a:schemeClr val="bg1"/>
                </a:solidFill>
              </a:rPr>
              <a:t>-</a:t>
            </a:r>
            <a:endParaRPr lang="en-GB" sz="2800" b="1" dirty="0">
              <a:solidFill>
                <a:schemeClr val="bg1"/>
              </a:solidFill>
            </a:endParaRPr>
          </a:p>
        </p:txBody>
      </p:sp>
      <p:grpSp>
        <p:nvGrpSpPr>
          <p:cNvPr id="2" name="Group 5"/>
          <p:cNvGrpSpPr>
            <a:grpSpLocks/>
          </p:cNvGrpSpPr>
          <p:nvPr/>
        </p:nvGrpSpPr>
        <p:grpSpPr bwMode="auto">
          <a:xfrm>
            <a:off x="1547664" y="1340768"/>
            <a:ext cx="6136531" cy="2234332"/>
            <a:chOff x="539" y="1385"/>
            <a:chExt cx="4682" cy="2360"/>
          </a:xfrm>
        </p:grpSpPr>
        <p:sp>
          <p:nvSpPr>
            <p:cNvPr id="12" name="Freeform 6"/>
            <p:cNvSpPr>
              <a:spLocks/>
            </p:cNvSpPr>
            <p:nvPr/>
          </p:nvSpPr>
          <p:spPr bwMode="auto">
            <a:xfrm rot="535410">
              <a:off x="711" y="1519"/>
              <a:ext cx="4340" cy="321"/>
            </a:xfrm>
            <a:custGeom>
              <a:avLst/>
              <a:gdLst/>
              <a:ahLst/>
              <a:cxnLst>
                <a:cxn ang="0">
                  <a:pos x="2750" y="440"/>
                </a:cxn>
                <a:cxn ang="0">
                  <a:pos x="2684" y="495"/>
                </a:cxn>
                <a:cxn ang="0">
                  <a:pos x="2612" y="539"/>
                </a:cxn>
                <a:cxn ang="0">
                  <a:pos x="2496" y="582"/>
                </a:cxn>
                <a:cxn ang="0">
                  <a:pos x="2230" y="559"/>
                </a:cxn>
                <a:cxn ang="0">
                  <a:pos x="2113" y="506"/>
                </a:cxn>
                <a:cxn ang="0">
                  <a:pos x="2050" y="470"/>
                </a:cxn>
                <a:cxn ang="0">
                  <a:pos x="1988" y="429"/>
                </a:cxn>
                <a:cxn ang="0">
                  <a:pos x="1925" y="388"/>
                </a:cxn>
                <a:cxn ang="0">
                  <a:pos x="1864" y="348"/>
                </a:cxn>
                <a:cxn ang="0">
                  <a:pos x="1801" y="305"/>
                </a:cxn>
                <a:cxn ang="0">
                  <a:pos x="1740" y="266"/>
                </a:cxn>
                <a:cxn ang="0">
                  <a:pos x="1677" y="231"/>
                </a:cxn>
                <a:cxn ang="0">
                  <a:pos x="1582" y="186"/>
                </a:cxn>
                <a:cxn ang="0">
                  <a:pos x="1433" y="147"/>
                </a:cxn>
                <a:cxn ang="0">
                  <a:pos x="1197" y="186"/>
                </a:cxn>
                <a:cxn ang="0">
                  <a:pos x="1093" y="236"/>
                </a:cxn>
                <a:cxn ang="0">
                  <a:pos x="1030" y="273"/>
                </a:cxn>
                <a:cxn ang="0">
                  <a:pos x="969" y="312"/>
                </a:cxn>
                <a:cxn ang="0">
                  <a:pos x="906" y="355"/>
                </a:cxn>
                <a:cxn ang="0">
                  <a:pos x="844" y="396"/>
                </a:cxn>
                <a:cxn ang="0">
                  <a:pos x="782" y="436"/>
                </a:cxn>
                <a:cxn ang="0">
                  <a:pos x="720" y="475"/>
                </a:cxn>
                <a:cxn ang="0">
                  <a:pos x="656" y="511"/>
                </a:cxn>
                <a:cxn ang="0">
                  <a:pos x="549" y="559"/>
                </a:cxn>
                <a:cxn ang="0">
                  <a:pos x="374" y="593"/>
                </a:cxn>
                <a:cxn ang="0">
                  <a:pos x="157" y="532"/>
                </a:cxn>
                <a:cxn ang="0">
                  <a:pos x="85" y="486"/>
                </a:cxn>
                <a:cxn ang="0">
                  <a:pos x="17" y="428"/>
                </a:cxn>
                <a:cxn ang="0">
                  <a:pos x="20" y="341"/>
                </a:cxn>
                <a:cxn ang="0">
                  <a:pos x="85" y="390"/>
                </a:cxn>
                <a:cxn ang="0">
                  <a:pos x="154" y="428"/>
                </a:cxn>
                <a:cxn ang="0">
                  <a:pos x="328" y="461"/>
                </a:cxn>
                <a:cxn ang="0">
                  <a:pos x="536" y="417"/>
                </a:cxn>
                <a:cxn ang="0">
                  <a:pos x="628" y="371"/>
                </a:cxn>
                <a:cxn ang="0">
                  <a:pos x="705" y="317"/>
                </a:cxn>
                <a:cxn ang="0">
                  <a:pos x="776" y="259"/>
                </a:cxn>
                <a:cxn ang="0">
                  <a:pos x="830" y="216"/>
                </a:cxn>
                <a:cxn ang="0">
                  <a:pos x="898" y="170"/>
                </a:cxn>
                <a:cxn ang="0">
                  <a:pos x="961" y="129"/>
                </a:cxn>
                <a:cxn ang="0">
                  <a:pos x="1046" y="81"/>
                </a:cxn>
                <a:cxn ang="0">
                  <a:pos x="1150" y="37"/>
                </a:cxn>
                <a:cxn ang="0">
                  <a:pos x="1318" y="3"/>
                </a:cxn>
                <a:cxn ang="0">
                  <a:pos x="1629" y="37"/>
                </a:cxn>
                <a:cxn ang="0">
                  <a:pos x="1733" y="81"/>
                </a:cxn>
                <a:cxn ang="0">
                  <a:pos x="1820" y="129"/>
                </a:cxn>
                <a:cxn ang="0">
                  <a:pos x="1882" y="170"/>
                </a:cxn>
                <a:cxn ang="0">
                  <a:pos x="1950" y="216"/>
                </a:cxn>
                <a:cxn ang="0">
                  <a:pos x="2005" y="259"/>
                </a:cxn>
                <a:cxn ang="0">
                  <a:pos x="2049" y="298"/>
                </a:cxn>
                <a:cxn ang="0">
                  <a:pos x="2126" y="355"/>
                </a:cxn>
                <a:cxn ang="0">
                  <a:pos x="2205" y="399"/>
                </a:cxn>
                <a:cxn ang="0">
                  <a:pos x="2322" y="443"/>
                </a:cxn>
                <a:cxn ang="0">
                  <a:pos x="2553" y="451"/>
                </a:cxn>
                <a:cxn ang="0">
                  <a:pos x="2673" y="404"/>
                </a:cxn>
                <a:cxn ang="0">
                  <a:pos x="2740" y="358"/>
                </a:cxn>
                <a:cxn ang="0">
                  <a:pos x="2781" y="410"/>
                </a:cxn>
              </a:cxnLst>
              <a:rect l="0" t="0" r="r" b="b"/>
              <a:pathLst>
                <a:path w="2781" h="593">
                  <a:moveTo>
                    <a:pt x="2781" y="410"/>
                  </a:moveTo>
                  <a:lnTo>
                    <a:pt x="2776" y="417"/>
                  </a:lnTo>
                  <a:lnTo>
                    <a:pt x="2769" y="422"/>
                  </a:lnTo>
                  <a:lnTo>
                    <a:pt x="2762" y="428"/>
                  </a:lnTo>
                  <a:lnTo>
                    <a:pt x="2757" y="435"/>
                  </a:lnTo>
                  <a:lnTo>
                    <a:pt x="2750" y="440"/>
                  </a:lnTo>
                  <a:lnTo>
                    <a:pt x="2744" y="445"/>
                  </a:lnTo>
                  <a:lnTo>
                    <a:pt x="2732" y="456"/>
                  </a:lnTo>
                  <a:lnTo>
                    <a:pt x="2720" y="467"/>
                  </a:lnTo>
                  <a:lnTo>
                    <a:pt x="2708" y="475"/>
                  </a:lnTo>
                  <a:lnTo>
                    <a:pt x="2696" y="486"/>
                  </a:lnTo>
                  <a:lnTo>
                    <a:pt x="2684" y="495"/>
                  </a:lnTo>
                  <a:lnTo>
                    <a:pt x="2672" y="504"/>
                  </a:lnTo>
                  <a:lnTo>
                    <a:pt x="2660" y="511"/>
                  </a:lnTo>
                  <a:lnTo>
                    <a:pt x="2648" y="518"/>
                  </a:lnTo>
                  <a:lnTo>
                    <a:pt x="2636" y="525"/>
                  </a:lnTo>
                  <a:lnTo>
                    <a:pt x="2624" y="532"/>
                  </a:lnTo>
                  <a:lnTo>
                    <a:pt x="2612" y="539"/>
                  </a:lnTo>
                  <a:lnTo>
                    <a:pt x="2600" y="545"/>
                  </a:lnTo>
                  <a:lnTo>
                    <a:pt x="2589" y="550"/>
                  </a:lnTo>
                  <a:lnTo>
                    <a:pt x="2565" y="561"/>
                  </a:lnTo>
                  <a:lnTo>
                    <a:pt x="2542" y="570"/>
                  </a:lnTo>
                  <a:lnTo>
                    <a:pt x="2518" y="577"/>
                  </a:lnTo>
                  <a:lnTo>
                    <a:pt x="2496" y="582"/>
                  </a:lnTo>
                  <a:lnTo>
                    <a:pt x="2450" y="589"/>
                  </a:lnTo>
                  <a:lnTo>
                    <a:pt x="2405" y="593"/>
                  </a:lnTo>
                  <a:lnTo>
                    <a:pt x="2317" y="584"/>
                  </a:lnTo>
                  <a:lnTo>
                    <a:pt x="2273" y="573"/>
                  </a:lnTo>
                  <a:lnTo>
                    <a:pt x="2252" y="566"/>
                  </a:lnTo>
                  <a:lnTo>
                    <a:pt x="2230" y="559"/>
                  </a:lnTo>
                  <a:lnTo>
                    <a:pt x="2209" y="550"/>
                  </a:lnTo>
                  <a:lnTo>
                    <a:pt x="2188" y="541"/>
                  </a:lnTo>
                  <a:lnTo>
                    <a:pt x="2166" y="532"/>
                  </a:lnTo>
                  <a:lnTo>
                    <a:pt x="2145" y="522"/>
                  </a:lnTo>
                  <a:lnTo>
                    <a:pt x="2124" y="511"/>
                  </a:lnTo>
                  <a:lnTo>
                    <a:pt x="2113" y="506"/>
                  </a:lnTo>
                  <a:lnTo>
                    <a:pt x="2104" y="500"/>
                  </a:lnTo>
                  <a:lnTo>
                    <a:pt x="2093" y="495"/>
                  </a:lnTo>
                  <a:lnTo>
                    <a:pt x="2082" y="488"/>
                  </a:lnTo>
                  <a:lnTo>
                    <a:pt x="2072" y="483"/>
                  </a:lnTo>
                  <a:lnTo>
                    <a:pt x="2061" y="475"/>
                  </a:lnTo>
                  <a:lnTo>
                    <a:pt x="2050" y="470"/>
                  </a:lnTo>
                  <a:lnTo>
                    <a:pt x="2040" y="463"/>
                  </a:lnTo>
                  <a:lnTo>
                    <a:pt x="2029" y="456"/>
                  </a:lnTo>
                  <a:lnTo>
                    <a:pt x="2020" y="451"/>
                  </a:lnTo>
                  <a:lnTo>
                    <a:pt x="2009" y="443"/>
                  </a:lnTo>
                  <a:lnTo>
                    <a:pt x="1998" y="436"/>
                  </a:lnTo>
                  <a:lnTo>
                    <a:pt x="1988" y="429"/>
                  </a:lnTo>
                  <a:lnTo>
                    <a:pt x="1977" y="424"/>
                  </a:lnTo>
                  <a:lnTo>
                    <a:pt x="1968" y="417"/>
                  </a:lnTo>
                  <a:lnTo>
                    <a:pt x="1957" y="410"/>
                  </a:lnTo>
                  <a:lnTo>
                    <a:pt x="1946" y="403"/>
                  </a:lnTo>
                  <a:lnTo>
                    <a:pt x="1936" y="396"/>
                  </a:lnTo>
                  <a:lnTo>
                    <a:pt x="1925" y="388"/>
                  </a:lnTo>
                  <a:lnTo>
                    <a:pt x="1916" y="381"/>
                  </a:lnTo>
                  <a:lnTo>
                    <a:pt x="1905" y="374"/>
                  </a:lnTo>
                  <a:lnTo>
                    <a:pt x="1894" y="367"/>
                  </a:lnTo>
                  <a:lnTo>
                    <a:pt x="1884" y="360"/>
                  </a:lnTo>
                  <a:lnTo>
                    <a:pt x="1874" y="355"/>
                  </a:lnTo>
                  <a:lnTo>
                    <a:pt x="1864" y="348"/>
                  </a:lnTo>
                  <a:lnTo>
                    <a:pt x="1853" y="341"/>
                  </a:lnTo>
                  <a:lnTo>
                    <a:pt x="1842" y="333"/>
                  </a:lnTo>
                  <a:lnTo>
                    <a:pt x="1832" y="326"/>
                  </a:lnTo>
                  <a:lnTo>
                    <a:pt x="1822" y="319"/>
                  </a:lnTo>
                  <a:lnTo>
                    <a:pt x="1812" y="312"/>
                  </a:lnTo>
                  <a:lnTo>
                    <a:pt x="1801" y="305"/>
                  </a:lnTo>
                  <a:lnTo>
                    <a:pt x="1790" y="300"/>
                  </a:lnTo>
                  <a:lnTo>
                    <a:pt x="1781" y="293"/>
                  </a:lnTo>
                  <a:lnTo>
                    <a:pt x="1770" y="286"/>
                  </a:lnTo>
                  <a:lnTo>
                    <a:pt x="1760" y="278"/>
                  </a:lnTo>
                  <a:lnTo>
                    <a:pt x="1749" y="273"/>
                  </a:lnTo>
                  <a:lnTo>
                    <a:pt x="1740" y="266"/>
                  </a:lnTo>
                  <a:lnTo>
                    <a:pt x="1729" y="261"/>
                  </a:lnTo>
                  <a:lnTo>
                    <a:pt x="1718" y="254"/>
                  </a:lnTo>
                  <a:lnTo>
                    <a:pt x="1708" y="248"/>
                  </a:lnTo>
                  <a:lnTo>
                    <a:pt x="1697" y="241"/>
                  </a:lnTo>
                  <a:lnTo>
                    <a:pt x="1686" y="236"/>
                  </a:lnTo>
                  <a:lnTo>
                    <a:pt x="1677" y="231"/>
                  </a:lnTo>
                  <a:lnTo>
                    <a:pt x="1666" y="225"/>
                  </a:lnTo>
                  <a:lnTo>
                    <a:pt x="1656" y="220"/>
                  </a:lnTo>
                  <a:lnTo>
                    <a:pt x="1645" y="215"/>
                  </a:lnTo>
                  <a:lnTo>
                    <a:pt x="1624" y="204"/>
                  </a:lnTo>
                  <a:lnTo>
                    <a:pt x="1604" y="193"/>
                  </a:lnTo>
                  <a:lnTo>
                    <a:pt x="1582" y="186"/>
                  </a:lnTo>
                  <a:lnTo>
                    <a:pt x="1561" y="177"/>
                  </a:lnTo>
                  <a:lnTo>
                    <a:pt x="1540" y="170"/>
                  </a:lnTo>
                  <a:lnTo>
                    <a:pt x="1518" y="163"/>
                  </a:lnTo>
                  <a:lnTo>
                    <a:pt x="1498" y="158"/>
                  </a:lnTo>
                  <a:lnTo>
                    <a:pt x="1477" y="152"/>
                  </a:lnTo>
                  <a:lnTo>
                    <a:pt x="1433" y="147"/>
                  </a:lnTo>
                  <a:lnTo>
                    <a:pt x="1390" y="144"/>
                  </a:lnTo>
                  <a:lnTo>
                    <a:pt x="1304" y="152"/>
                  </a:lnTo>
                  <a:lnTo>
                    <a:pt x="1261" y="163"/>
                  </a:lnTo>
                  <a:lnTo>
                    <a:pt x="1240" y="170"/>
                  </a:lnTo>
                  <a:lnTo>
                    <a:pt x="1218" y="177"/>
                  </a:lnTo>
                  <a:lnTo>
                    <a:pt x="1197" y="186"/>
                  </a:lnTo>
                  <a:lnTo>
                    <a:pt x="1177" y="193"/>
                  </a:lnTo>
                  <a:lnTo>
                    <a:pt x="1156" y="204"/>
                  </a:lnTo>
                  <a:lnTo>
                    <a:pt x="1134" y="215"/>
                  </a:lnTo>
                  <a:lnTo>
                    <a:pt x="1113" y="225"/>
                  </a:lnTo>
                  <a:lnTo>
                    <a:pt x="1104" y="231"/>
                  </a:lnTo>
                  <a:lnTo>
                    <a:pt x="1093" y="236"/>
                  </a:lnTo>
                  <a:lnTo>
                    <a:pt x="1082" y="241"/>
                  </a:lnTo>
                  <a:lnTo>
                    <a:pt x="1072" y="248"/>
                  </a:lnTo>
                  <a:lnTo>
                    <a:pt x="1061" y="254"/>
                  </a:lnTo>
                  <a:lnTo>
                    <a:pt x="1052" y="261"/>
                  </a:lnTo>
                  <a:lnTo>
                    <a:pt x="1041" y="266"/>
                  </a:lnTo>
                  <a:lnTo>
                    <a:pt x="1030" y="273"/>
                  </a:lnTo>
                  <a:lnTo>
                    <a:pt x="1020" y="278"/>
                  </a:lnTo>
                  <a:lnTo>
                    <a:pt x="1010" y="286"/>
                  </a:lnTo>
                  <a:lnTo>
                    <a:pt x="1000" y="293"/>
                  </a:lnTo>
                  <a:lnTo>
                    <a:pt x="989" y="300"/>
                  </a:lnTo>
                  <a:lnTo>
                    <a:pt x="978" y="305"/>
                  </a:lnTo>
                  <a:lnTo>
                    <a:pt x="969" y="312"/>
                  </a:lnTo>
                  <a:lnTo>
                    <a:pt x="958" y="319"/>
                  </a:lnTo>
                  <a:lnTo>
                    <a:pt x="948" y="326"/>
                  </a:lnTo>
                  <a:lnTo>
                    <a:pt x="937" y="333"/>
                  </a:lnTo>
                  <a:lnTo>
                    <a:pt x="926" y="341"/>
                  </a:lnTo>
                  <a:lnTo>
                    <a:pt x="917" y="348"/>
                  </a:lnTo>
                  <a:lnTo>
                    <a:pt x="906" y="355"/>
                  </a:lnTo>
                  <a:lnTo>
                    <a:pt x="896" y="360"/>
                  </a:lnTo>
                  <a:lnTo>
                    <a:pt x="885" y="367"/>
                  </a:lnTo>
                  <a:lnTo>
                    <a:pt x="876" y="374"/>
                  </a:lnTo>
                  <a:lnTo>
                    <a:pt x="865" y="381"/>
                  </a:lnTo>
                  <a:lnTo>
                    <a:pt x="854" y="388"/>
                  </a:lnTo>
                  <a:lnTo>
                    <a:pt x="844" y="396"/>
                  </a:lnTo>
                  <a:lnTo>
                    <a:pt x="833" y="403"/>
                  </a:lnTo>
                  <a:lnTo>
                    <a:pt x="824" y="410"/>
                  </a:lnTo>
                  <a:lnTo>
                    <a:pt x="813" y="417"/>
                  </a:lnTo>
                  <a:lnTo>
                    <a:pt x="802" y="424"/>
                  </a:lnTo>
                  <a:lnTo>
                    <a:pt x="792" y="429"/>
                  </a:lnTo>
                  <a:lnTo>
                    <a:pt x="782" y="436"/>
                  </a:lnTo>
                  <a:lnTo>
                    <a:pt x="772" y="443"/>
                  </a:lnTo>
                  <a:lnTo>
                    <a:pt x="761" y="451"/>
                  </a:lnTo>
                  <a:lnTo>
                    <a:pt x="750" y="456"/>
                  </a:lnTo>
                  <a:lnTo>
                    <a:pt x="740" y="463"/>
                  </a:lnTo>
                  <a:lnTo>
                    <a:pt x="729" y="470"/>
                  </a:lnTo>
                  <a:lnTo>
                    <a:pt x="720" y="475"/>
                  </a:lnTo>
                  <a:lnTo>
                    <a:pt x="709" y="483"/>
                  </a:lnTo>
                  <a:lnTo>
                    <a:pt x="698" y="488"/>
                  </a:lnTo>
                  <a:lnTo>
                    <a:pt x="688" y="495"/>
                  </a:lnTo>
                  <a:lnTo>
                    <a:pt x="677" y="500"/>
                  </a:lnTo>
                  <a:lnTo>
                    <a:pt x="666" y="506"/>
                  </a:lnTo>
                  <a:lnTo>
                    <a:pt x="656" y="511"/>
                  </a:lnTo>
                  <a:lnTo>
                    <a:pt x="645" y="516"/>
                  </a:lnTo>
                  <a:lnTo>
                    <a:pt x="634" y="522"/>
                  </a:lnTo>
                  <a:lnTo>
                    <a:pt x="613" y="532"/>
                  </a:lnTo>
                  <a:lnTo>
                    <a:pt x="593" y="541"/>
                  </a:lnTo>
                  <a:lnTo>
                    <a:pt x="572" y="550"/>
                  </a:lnTo>
                  <a:lnTo>
                    <a:pt x="549" y="559"/>
                  </a:lnTo>
                  <a:lnTo>
                    <a:pt x="528" y="566"/>
                  </a:lnTo>
                  <a:lnTo>
                    <a:pt x="506" y="573"/>
                  </a:lnTo>
                  <a:lnTo>
                    <a:pt x="485" y="578"/>
                  </a:lnTo>
                  <a:lnTo>
                    <a:pt x="462" y="584"/>
                  </a:lnTo>
                  <a:lnTo>
                    <a:pt x="418" y="589"/>
                  </a:lnTo>
                  <a:lnTo>
                    <a:pt x="374" y="593"/>
                  </a:lnTo>
                  <a:lnTo>
                    <a:pt x="285" y="582"/>
                  </a:lnTo>
                  <a:lnTo>
                    <a:pt x="238" y="570"/>
                  </a:lnTo>
                  <a:lnTo>
                    <a:pt x="216" y="561"/>
                  </a:lnTo>
                  <a:lnTo>
                    <a:pt x="192" y="550"/>
                  </a:lnTo>
                  <a:lnTo>
                    <a:pt x="169" y="539"/>
                  </a:lnTo>
                  <a:lnTo>
                    <a:pt x="157" y="532"/>
                  </a:lnTo>
                  <a:lnTo>
                    <a:pt x="145" y="525"/>
                  </a:lnTo>
                  <a:lnTo>
                    <a:pt x="133" y="518"/>
                  </a:lnTo>
                  <a:lnTo>
                    <a:pt x="121" y="511"/>
                  </a:lnTo>
                  <a:lnTo>
                    <a:pt x="109" y="504"/>
                  </a:lnTo>
                  <a:lnTo>
                    <a:pt x="97" y="495"/>
                  </a:lnTo>
                  <a:lnTo>
                    <a:pt x="85" y="486"/>
                  </a:lnTo>
                  <a:lnTo>
                    <a:pt x="73" y="475"/>
                  </a:lnTo>
                  <a:lnTo>
                    <a:pt x="61" y="467"/>
                  </a:lnTo>
                  <a:lnTo>
                    <a:pt x="48" y="456"/>
                  </a:lnTo>
                  <a:lnTo>
                    <a:pt x="36" y="445"/>
                  </a:lnTo>
                  <a:lnTo>
                    <a:pt x="24" y="435"/>
                  </a:lnTo>
                  <a:lnTo>
                    <a:pt x="17" y="428"/>
                  </a:lnTo>
                  <a:lnTo>
                    <a:pt x="12" y="422"/>
                  </a:lnTo>
                  <a:lnTo>
                    <a:pt x="5" y="417"/>
                  </a:lnTo>
                  <a:lnTo>
                    <a:pt x="0" y="410"/>
                  </a:lnTo>
                  <a:lnTo>
                    <a:pt x="0" y="321"/>
                  </a:lnTo>
                  <a:lnTo>
                    <a:pt x="9" y="330"/>
                  </a:lnTo>
                  <a:lnTo>
                    <a:pt x="20" y="341"/>
                  </a:lnTo>
                  <a:lnTo>
                    <a:pt x="30" y="349"/>
                  </a:lnTo>
                  <a:lnTo>
                    <a:pt x="41" y="358"/>
                  </a:lnTo>
                  <a:lnTo>
                    <a:pt x="52" y="367"/>
                  </a:lnTo>
                  <a:lnTo>
                    <a:pt x="62" y="376"/>
                  </a:lnTo>
                  <a:lnTo>
                    <a:pt x="74" y="383"/>
                  </a:lnTo>
                  <a:lnTo>
                    <a:pt x="85" y="390"/>
                  </a:lnTo>
                  <a:lnTo>
                    <a:pt x="97" y="397"/>
                  </a:lnTo>
                  <a:lnTo>
                    <a:pt x="108" y="404"/>
                  </a:lnTo>
                  <a:lnTo>
                    <a:pt x="120" y="410"/>
                  </a:lnTo>
                  <a:lnTo>
                    <a:pt x="130" y="417"/>
                  </a:lnTo>
                  <a:lnTo>
                    <a:pt x="142" y="422"/>
                  </a:lnTo>
                  <a:lnTo>
                    <a:pt x="154" y="428"/>
                  </a:lnTo>
                  <a:lnTo>
                    <a:pt x="178" y="436"/>
                  </a:lnTo>
                  <a:lnTo>
                    <a:pt x="202" y="443"/>
                  </a:lnTo>
                  <a:lnTo>
                    <a:pt x="228" y="451"/>
                  </a:lnTo>
                  <a:lnTo>
                    <a:pt x="252" y="456"/>
                  </a:lnTo>
                  <a:lnTo>
                    <a:pt x="277" y="459"/>
                  </a:lnTo>
                  <a:lnTo>
                    <a:pt x="328" y="461"/>
                  </a:lnTo>
                  <a:lnTo>
                    <a:pt x="380" y="459"/>
                  </a:lnTo>
                  <a:lnTo>
                    <a:pt x="432" y="451"/>
                  </a:lnTo>
                  <a:lnTo>
                    <a:pt x="457" y="443"/>
                  </a:lnTo>
                  <a:lnTo>
                    <a:pt x="484" y="436"/>
                  </a:lnTo>
                  <a:lnTo>
                    <a:pt x="510" y="428"/>
                  </a:lnTo>
                  <a:lnTo>
                    <a:pt x="536" y="417"/>
                  </a:lnTo>
                  <a:lnTo>
                    <a:pt x="562" y="406"/>
                  </a:lnTo>
                  <a:lnTo>
                    <a:pt x="576" y="399"/>
                  </a:lnTo>
                  <a:lnTo>
                    <a:pt x="589" y="392"/>
                  </a:lnTo>
                  <a:lnTo>
                    <a:pt x="602" y="385"/>
                  </a:lnTo>
                  <a:lnTo>
                    <a:pt x="614" y="378"/>
                  </a:lnTo>
                  <a:lnTo>
                    <a:pt x="628" y="371"/>
                  </a:lnTo>
                  <a:lnTo>
                    <a:pt x="641" y="362"/>
                  </a:lnTo>
                  <a:lnTo>
                    <a:pt x="654" y="355"/>
                  </a:lnTo>
                  <a:lnTo>
                    <a:pt x="666" y="346"/>
                  </a:lnTo>
                  <a:lnTo>
                    <a:pt x="680" y="337"/>
                  </a:lnTo>
                  <a:lnTo>
                    <a:pt x="693" y="328"/>
                  </a:lnTo>
                  <a:lnTo>
                    <a:pt x="705" y="317"/>
                  </a:lnTo>
                  <a:lnTo>
                    <a:pt x="718" y="309"/>
                  </a:lnTo>
                  <a:lnTo>
                    <a:pt x="730" y="298"/>
                  </a:lnTo>
                  <a:lnTo>
                    <a:pt x="744" y="287"/>
                  </a:lnTo>
                  <a:lnTo>
                    <a:pt x="756" y="277"/>
                  </a:lnTo>
                  <a:lnTo>
                    <a:pt x="769" y="266"/>
                  </a:lnTo>
                  <a:lnTo>
                    <a:pt x="776" y="259"/>
                  </a:lnTo>
                  <a:lnTo>
                    <a:pt x="781" y="254"/>
                  </a:lnTo>
                  <a:lnTo>
                    <a:pt x="788" y="248"/>
                  </a:lnTo>
                  <a:lnTo>
                    <a:pt x="794" y="243"/>
                  </a:lnTo>
                  <a:lnTo>
                    <a:pt x="806" y="234"/>
                  </a:lnTo>
                  <a:lnTo>
                    <a:pt x="818" y="225"/>
                  </a:lnTo>
                  <a:lnTo>
                    <a:pt x="830" y="216"/>
                  </a:lnTo>
                  <a:lnTo>
                    <a:pt x="842" y="207"/>
                  </a:lnTo>
                  <a:lnTo>
                    <a:pt x="854" y="200"/>
                  </a:lnTo>
                  <a:lnTo>
                    <a:pt x="865" y="191"/>
                  </a:lnTo>
                  <a:lnTo>
                    <a:pt x="876" y="184"/>
                  </a:lnTo>
                  <a:lnTo>
                    <a:pt x="888" y="177"/>
                  </a:lnTo>
                  <a:lnTo>
                    <a:pt x="898" y="170"/>
                  </a:lnTo>
                  <a:lnTo>
                    <a:pt x="909" y="163"/>
                  </a:lnTo>
                  <a:lnTo>
                    <a:pt x="920" y="156"/>
                  </a:lnTo>
                  <a:lnTo>
                    <a:pt x="930" y="149"/>
                  </a:lnTo>
                  <a:lnTo>
                    <a:pt x="941" y="142"/>
                  </a:lnTo>
                  <a:lnTo>
                    <a:pt x="950" y="136"/>
                  </a:lnTo>
                  <a:lnTo>
                    <a:pt x="961" y="129"/>
                  </a:lnTo>
                  <a:lnTo>
                    <a:pt x="970" y="124"/>
                  </a:lnTo>
                  <a:lnTo>
                    <a:pt x="981" y="119"/>
                  </a:lnTo>
                  <a:lnTo>
                    <a:pt x="990" y="113"/>
                  </a:lnTo>
                  <a:lnTo>
                    <a:pt x="1010" y="101"/>
                  </a:lnTo>
                  <a:lnTo>
                    <a:pt x="1028" y="92"/>
                  </a:lnTo>
                  <a:lnTo>
                    <a:pt x="1046" y="81"/>
                  </a:lnTo>
                  <a:lnTo>
                    <a:pt x="1065" y="73"/>
                  </a:lnTo>
                  <a:lnTo>
                    <a:pt x="1082" y="65"/>
                  </a:lnTo>
                  <a:lnTo>
                    <a:pt x="1100" y="57"/>
                  </a:lnTo>
                  <a:lnTo>
                    <a:pt x="1117" y="50"/>
                  </a:lnTo>
                  <a:lnTo>
                    <a:pt x="1134" y="44"/>
                  </a:lnTo>
                  <a:lnTo>
                    <a:pt x="1150" y="37"/>
                  </a:lnTo>
                  <a:lnTo>
                    <a:pt x="1168" y="32"/>
                  </a:lnTo>
                  <a:lnTo>
                    <a:pt x="1184" y="26"/>
                  </a:lnTo>
                  <a:lnTo>
                    <a:pt x="1217" y="18"/>
                  </a:lnTo>
                  <a:lnTo>
                    <a:pt x="1250" y="12"/>
                  </a:lnTo>
                  <a:lnTo>
                    <a:pt x="1284" y="7"/>
                  </a:lnTo>
                  <a:lnTo>
                    <a:pt x="1318" y="3"/>
                  </a:lnTo>
                  <a:lnTo>
                    <a:pt x="1390" y="0"/>
                  </a:lnTo>
                  <a:lnTo>
                    <a:pt x="1462" y="3"/>
                  </a:lnTo>
                  <a:lnTo>
                    <a:pt x="1530" y="12"/>
                  </a:lnTo>
                  <a:lnTo>
                    <a:pt x="1564" y="18"/>
                  </a:lnTo>
                  <a:lnTo>
                    <a:pt x="1596" y="26"/>
                  </a:lnTo>
                  <a:lnTo>
                    <a:pt x="1629" y="37"/>
                  </a:lnTo>
                  <a:lnTo>
                    <a:pt x="1646" y="44"/>
                  </a:lnTo>
                  <a:lnTo>
                    <a:pt x="1664" y="50"/>
                  </a:lnTo>
                  <a:lnTo>
                    <a:pt x="1681" y="57"/>
                  </a:lnTo>
                  <a:lnTo>
                    <a:pt x="1698" y="65"/>
                  </a:lnTo>
                  <a:lnTo>
                    <a:pt x="1716" y="73"/>
                  </a:lnTo>
                  <a:lnTo>
                    <a:pt x="1733" y="81"/>
                  </a:lnTo>
                  <a:lnTo>
                    <a:pt x="1752" y="92"/>
                  </a:lnTo>
                  <a:lnTo>
                    <a:pt x="1770" y="101"/>
                  </a:lnTo>
                  <a:lnTo>
                    <a:pt x="1790" y="113"/>
                  </a:lnTo>
                  <a:lnTo>
                    <a:pt x="1800" y="119"/>
                  </a:lnTo>
                  <a:lnTo>
                    <a:pt x="1809" y="124"/>
                  </a:lnTo>
                  <a:lnTo>
                    <a:pt x="1820" y="129"/>
                  </a:lnTo>
                  <a:lnTo>
                    <a:pt x="1829" y="136"/>
                  </a:lnTo>
                  <a:lnTo>
                    <a:pt x="1840" y="142"/>
                  </a:lnTo>
                  <a:lnTo>
                    <a:pt x="1850" y="149"/>
                  </a:lnTo>
                  <a:lnTo>
                    <a:pt x="1861" y="156"/>
                  </a:lnTo>
                  <a:lnTo>
                    <a:pt x="1872" y="163"/>
                  </a:lnTo>
                  <a:lnTo>
                    <a:pt x="1882" y="170"/>
                  </a:lnTo>
                  <a:lnTo>
                    <a:pt x="1893" y="177"/>
                  </a:lnTo>
                  <a:lnTo>
                    <a:pt x="1904" y="184"/>
                  </a:lnTo>
                  <a:lnTo>
                    <a:pt x="1916" y="191"/>
                  </a:lnTo>
                  <a:lnTo>
                    <a:pt x="1926" y="200"/>
                  </a:lnTo>
                  <a:lnTo>
                    <a:pt x="1938" y="207"/>
                  </a:lnTo>
                  <a:lnTo>
                    <a:pt x="1950" y="216"/>
                  </a:lnTo>
                  <a:lnTo>
                    <a:pt x="1962" y="225"/>
                  </a:lnTo>
                  <a:lnTo>
                    <a:pt x="1974" y="234"/>
                  </a:lnTo>
                  <a:lnTo>
                    <a:pt x="1986" y="243"/>
                  </a:lnTo>
                  <a:lnTo>
                    <a:pt x="1993" y="248"/>
                  </a:lnTo>
                  <a:lnTo>
                    <a:pt x="1998" y="254"/>
                  </a:lnTo>
                  <a:lnTo>
                    <a:pt x="2005" y="259"/>
                  </a:lnTo>
                  <a:lnTo>
                    <a:pt x="2012" y="266"/>
                  </a:lnTo>
                  <a:lnTo>
                    <a:pt x="2017" y="271"/>
                  </a:lnTo>
                  <a:lnTo>
                    <a:pt x="2024" y="277"/>
                  </a:lnTo>
                  <a:lnTo>
                    <a:pt x="2030" y="282"/>
                  </a:lnTo>
                  <a:lnTo>
                    <a:pt x="2037" y="287"/>
                  </a:lnTo>
                  <a:lnTo>
                    <a:pt x="2049" y="298"/>
                  </a:lnTo>
                  <a:lnTo>
                    <a:pt x="2062" y="309"/>
                  </a:lnTo>
                  <a:lnTo>
                    <a:pt x="2074" y="317"/>
                  </a:lnTo>
                  <a:lnTo>
                    <a:pt x="2088" y="328"/>
                  </a:lnTo>
                  <a:lnTo>
                    <a:pt x="2101" y="337"/>
                  </a:lnTo>
                  <a:lnTo>
                    <a:pt x="2113" y="346"/>
                  </a:lnTo>
                  <a:lnTo>
                    <a:pt x="2126" y="355"/>
                  </a:lnTo>
                  <a:lnTo>
                    <a:pt x="2140" y="362"/>
                  </a:lnTo>
                  <a:lnTo>
                    <a:pt x="2153" y="371"/>
                  </a:lnTo>
                  <a:lnTo>
                    <a:pt x="2165" y="378"/>
                  </a:lnTo>
                  <a:lnTo>
                    <a:pt x="2178" y="385"/>
                  </a:lnTo>
                  <a:lnTo>
                    <a:pt x="2192" y="392"/>
                  </a:lnTo>
                  <a:lnTo>
                    <a:pt x="2205" y="399"/>
                  </a:lnTo>
                  <a:lnTo>
                    <a:pt x="2218" y="406"/>
                  </a:lnTo>
                  <a:lnTo>
                    <a:pt x="2230" y="412"/>
                  </a:lnTo>
                  <a:lnTo>
                    <a:pt x="2244" y="417"/>
                  </a:lnTo>
                  <a:lnTo>
                    <a:pt x="2270" y="428"/>
                  </a:lnTo>
                  <a:lnTo>
                    <a:pt x="2297" y="436"/>
                  </a:lnTo>
                  <a:lnTo>
                    <a:pt x="2322" y="443"/>
                  </a:lnTo>
                  <a:lnTo>
                    <a:pt x="2349" y="451"/>
                  </a:lnTo>
                  <a:lnTo>
                    <a:pt x="2376" y="456"/>
                  </a:lnTo>
                  <a:lnTo>
                    <a:pt x="2401" y="459"/>
                  </a:lnTo>
                  <a:lnTo>
                    <a:pt x="2453" y="461"/>
                  </a:lnTo>
                  <a:lnTo>
                    <a:pt x="2504" y="459"/>
                  </a:lnTo>
                  <a:lnTo>
                    <a:pt x="2553" y="451"/>
                  </a:lnTo>
                  <a:lnTo>
                    <a:pt x="2578" y="443"/>
                  </a:lnTo>
                  <a:lnTo>
                    <a:pt x="2602" y="436"/>
                  </a:lnTo>
                  <a:lnTo>
                    <a:pt x="2626" y="428"/>
                  </a:lnTo>
                  <a:lnTo>
                    <a:pt x="2649" y="417"/>
                  </a:lnTo>
                  <a:lnTo>
                    <a:pt x="2661" y="410"/>
                  </a:lnTo>
                  <a:lnTo>
                    <a:pt x="2673" y="404"/>
                  </a:lnTo>
                  <a:lnTo>
                    <a:pt x="2684" y="397"/>
                  </a:lnTo>
                  <a:lnTo>
                    <a:pt x="2696" y="390"/>
                  </a:lnTo>
                  <a:lnTo>
                    <a:pt x="2706" y="383"/>
                  </a:lnTo>
                  <a:lnTo>
                    <a:pt x="2717" y="376"/>
                  </a:lnTo>
                  <a:lnTo>
                    <a:pt x="2729" y="367"/>
                  </a:lnTo>
                  <a:lnTo>
                    <a:pt x="2740" y="358"/>
                  </a:lnTo>
                  <a:lnTo>
                    <a:pt x="2750" y="349"/>
                  </a:lnTo>
                  <a:lnTo>
                    <a:pt x="2761" y="341"/>
                  </a:lnTo>
                  <a:lnTo>
                    <a:pt x="2772" y="330"/>
                  </a:lnTo>
                  <a:lnTo>
                    <a:pt x="2781" y="321"/>
                  </a:lnTo>
                  <a:lnTo>
                    <a:pt x="2781" y="410"/>
                  </a:lnTo>
                  <a:lnTo>
                    <a:pt x="2781" y="41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13" name="Freeform 7"/>
            <p:cNvSpPr>
              <a:spLocks/>
            </p:cNvSpPr>
            <p:nvPr/>
          </p:nvSpPr>
          <p:spPr bwMode="auto">
            <a:xfrm>
              <a:off x="4121" y="2100"/>
              <a:ext cx="1098" cy="1062"/>
            </a:xfrm>
            <a:custGeom>
              <a:avLst/>
              <a:gdLst/>
              <a:ahLst/>
              <a:cxnLst>
                <a:cxn ang="0">
                  <a:pos x="0" y="2036"/>
                </a:cxn>
                <a:cxn ang="0">
                  <a:pos x="598" y="0"/>
                </a:cxn>
                <a:cxn ang="0">
                  <a:pos x="1190" y="2036"/>
                </a:cxn>
                <a:cxn ang="0">
                  <a:pos x="1104" y="2036"/>
                </a:cxn>
                <a:cxn ang="0">
                  <a:pos x="598" y="270"/>
                </a:cxn>
                <a:cxn ang="0">
                  <a:pos x="76" y="2036"/>
                </a:cxn>
                <a:cxn ang="0">
                  <a:pos x="0" y="2036"/>
                </a:cxn>
                <a:cxn ang="0">
                  <a:pos x="0" y="2036"/>
                </a:cxn>
              </a:cxnLst>
              <a:rect l="0" t="0" r="r" b="b"/>
              <a:pathLst>
                <a:path w="1190" h="2036">
                  <a:moveTo>
                    <a:pt x="0" y="2036"/>
                  </a:moveTo>
                  <a:lnTo>
                    <a:pt x="598" y="0"/>
                  </a:lnTo>
                  <a:lnTo>
                    <a:pt x="1190" y="2036"/>
                  </a:lnTo>
                  <a:lnTo>
                    <a:pt x="1104" y="2036"/>
                  </a:lnTo>
                  <a:lnTo>
                    <a:pt x="598" y="270"/>
                  </a:lnTo>
                  <a:lnTo>
                    <a:pt x="76" y="2036"/>
                  </a:lnTo>
                  <a:lnTo>
                    <a:pt x="0" y="2036"/>
                  </a:lnTo>
                  <a:lnTo>
                    <a:pt x="0" y="2036"/>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14" name="Freeform 8"/>
            <p:cNvSpPr>
              <a:spLocks/>
            </p:cNvSpPr>
            <p:nvPr/>
          </p:nvSpPr>
          <p:spPr bwMode="auto">
            <a:xfrm>
              <a:off x="4241" y="3241"/>
              <a:ext cx="901" cy="282"/>
            </a:xfrm>
            <a:custGeom>
              <a:avLst/>
              <a:gdLst/>
              <a:ahLst/>
              <a:cxnLst>
                <a:cxn ang="0">
                  <a:pos x="0" y="0"/>
                </a:cxn>
                <a:cxn ang="0">
                  <a:pos x="90" y="177"/>
                </a:cxn>
                <a:cxn ang="0">
                  <a:pos x="356" y="353"/>
                </a:cxn>
                <a:cxn ang="0">
                  <a:pos x="589" y="353"/>
                </a:cxn>
                <a:cxn ang="0">
                  <a:pos x="977" y="0"/>
                </a:cxn>
                <a:cxn ang="0">
                  <a:pos x="0" y="0"/>
                </a:cxn>
                <a:cxn ang="0">
                  <a:pos x="0" y="0"/>
                </a:cxn>
              </a:cxnLst>
              <a:rect l="0" t="0" r="r" b="b"/>
              <a:pathLst>
                <a:path w="977" h="353">
                  <a:moveTo>
                    <a:pt x="0" y="0"/>
                  </a:moveTo>
                  <a:lnTo>
                    <a:pt x="90" y="177"/>
                  </a:lnTo>
                  <a:lnTo>
                    <a:pt x="356" y="353"/>
                  </a:lnTo>
                  <a:lnTo>
                    <a:pt x="589" y="353"/>
                  </a:lnTo>
                  <a:lnTo>
                    <a:pt x="977" y="0"/>
                  </a:lnTo>
                  <a:lnTo>
                    <a:pt x="0" y="0"/>
                  </a:lnTo>
                  <a:lnTo>
                    <a:pt x="0" y="0"/>
                  </a:lnTo>
                  <a:close/>
                </a:path>
              </a:pathLst>
            </a:custGeom>
            <a:solidFill>
              <a:srgbClr val="DCDCDC"/>
            </a:solidFill>
            <a:ln w="9525">
              <a:noFill/>
              <a:round/>
              <a:headEnd/>
              <a:tailEnd/>
            </a:ln>
            <a:effectLst/>
          </p:spPr>
          <p:txBody>
            <a:bodyPr/>
            <a:lstStyle/>
            <a:p>
              <a:endParaRPr lang="en-GB"/>
            </a:p>
          </p:txBody>
        </p:sp>
        <p:sp>
          <p:nvSpPr>
            <p:cNvPr id="15" name="Freeform 9"/>
            <p:cNvSpPr>
              <a:spLocks/>
            </p:cNvSpPr>
            <p:nvPr/>
          </p:nvSpPr>
          <p:spPr bwMode="auto">
            <a:xfrm>
              <a:off x="4590" y="3240"/>
              <a:ext cx="511" cy="247"/>
            </a:xfrm>
            <a:custGeom>
              <a:avLst/>
              <a:gdLst/>
              <a:ahLst/>
              <a:cxnLst>
                <a:cxn ang="0">
                  <a:pos x="0" y="313"/>
                </a:cxn>
                <a:cxn ang="0">
                  <a:pos x="170" y="220"/>
                </a:cxn>
                <a:cxn ang="0">
                  <a:pos x="250" y="121"/>
                </a:cxn>
                <a:cxn ang="0">
                  <a:pos x="304" y="7"/>
                </a:cxn>
                <a:cxn ang="0">
                  <a:pos x="554" y="0"/>
                </a:cxn>
                <a:cxn ang="0">
                  <a:pos x="464" y="194"/>
                </a:cxn>
                <a:cxn ang="0">
                  <a:pos x="260" y="313"/>
                </a:cxn>
                <a:cxn ang="0">
                  <a:pos x="0" y="313"/>
                </a:cxn>
                <a:cxn ang="0">
                  <a:pos x="0" y="313"/>
                </a:cxn>
              </a:cxnLst>
              <a:rect l="0" t="0" r="r" b="b"/>
              <a:pathLst>
                <a:path w="554" h="313">
                  <a:moveTo>
                    <a:pt x="0" y="313"/>
                  </a:moveTo>
                  <a:lnTo>
                    <a:pt x="170" y="220"/>
                  </a:lnTo>
                  <a:lnTo>
                    <a:pt x="250" y="121"/>
                  </a:lnTo>
                  <a:lnTo>
                    <a:pt x="304" y="7"/>
                  </a:lnTo>
                  <a:lnTo>
                    <a:pt x="554" y="0"/>
                  </a:lnTo>
                  <a:lnTo>
                    <a:pt x="464" y="194"/>
                  </a:lnTo>
                  <a:lnTo>
                    <a:pt x="260" y="313"/>
                  </a:lnTo>
                  <a:lnTo>
                    <a:pt x="0" y="313"/>
                  </a:lnTo>
                  <a:lnTo>
                    <a:pt x="0" y="313"/>
                  </a:lnTo>
                  <a:close/>
                </a:path>
              </a:pathLst>
            </a:custGeom>
            <a:solidFill>
              <a:srgbClr val="B9B9B9"/>
            </a:solidFill>
            <a:ln w="9525">
              <a:noFill/>
              <a:round/>
              <a:headEnd/>
              <a:tailEnd/>
            </a:ln>
            <a:effectLst/>
          </p:spPr>
          <p:txBody>
            <a:bodyPr/>
            <a:lstStyle/>
            <a:p>
              <a:endParaRPr lang="en-GB"/>
            </a:p>
          </p:txBody>
        </p:sp>
        <p:sp>
          <p:nvSpPr>
            <p:cNvPr id="18" name="Freeform 12"/>
            <p:cNvSpPr>
              <a:spLocks/>
            </p:cNvSpPr>
            <p:nvPr/>
          </p:nvSpPr>
          <p:spPr bwMode="auto">
            <a:xfrm>
              <a:off x="4121" y="3162"/>
              <a:ext cx="1100" cy="421"/>
            </a:xfrm>
            <a:custGeom>
              <a:avLst/>
              <a:gdLst/>
              <a:ahLst/>
              <a:cxnLst>
                <a:cxn ang="0">
                  <a:pos x="1180" y="33"/>
                </a:cxn>
                <a:cxn ang="0">
                  <a:pos x="1167" y="67"/>
                </a:cxn>
                <a:cxn ang="0">
                  <a:pos x="1151" y="102"/>
                </a:cxn>
                <a:cxn ang="0">
                  <a:pos x="1134" y="138"/>
                </a:cxn>
                <a:cxn ang="0">
                  <a:pos x="1114" y="172"/>
                </a:cxn>
                <a:cxn ang="0">
                  <a:pos x="1094" y="205"/>
                </a:cxn>
                <a:cxn ang="0">
                  <a:pos x="1071" y="239"/>
                </a:cxn>
                <a:cxn ang="0">
                  <a:pos x="1048" y="271"/>
                </a:cxn>
                <a:cxn ang="0">
                  <a:pos x="1024" y="301"/>
                </a:cxn>
                <a:cxn ang="0">
                  <a:pos x="999" y="331"/>
                </a:cxn>
                <a:cxn ang="0">
                  <a:pos x="974" y="360"/>
                </a:cxn>
                <a:cxn ang="0">
                  <a:pos x="947" y="385"/>
                </a:cxn>
                <a:cxn ang="0">
                  <a:pos x="922" y="408"/>
                </a:cxn>
                <a:cxn ang="0">
                  <a:pos x="882" y="440"/>
                </a:cxn>
                <a:cxn ang="0">
                  <a:pos x="828" y="472"/>
                </a:cxn>
                <a:cxn ang="0">
                  <a:pos x="766" y="500"/>
                </a:cxn>
                <a:cxn ang="0">
                  <a:pos x="655" y="527"/>
                </a:cxn>
                <a:cxn ang="0">
                  <a:pos x="438" y="504"/>
                </a:cxn>
                <a:cxn ang="0">
                  <a:pos x="364" y="472"/>
                </a:cxn>
                <a:cxn ang="0">
                  <a:pos x="307" y="438"/>
                </a:cxn>
                <a:cxn ang="0">
                  <a:pos x="254" y="397"/>
                </a:cxn>
                <a:cxn ang="0">
                  <a:pos x="220" y="369"/>
                </a:cxn>
                <a:cxn ang="0">
                  <a:pos x="196" y="344"/>
                </a:cxn>
                <a:cxn ang="0">
                  <a:pos x="172" y="317"/>
                </a:cxn>
                <a:cxn ang="0">
                  <a:pos x="148" y="289"/>
                </a:cxn>
                <a:cxn ang="0">
                  <a:pos x="127" y="259"/>
                </a:cxn>
                <a:cxn ang="0">
                  <a:pos x="106" y="228"/>
                </a:cxn>
                <a:cxn ang="0">
                  <a:pos x="86" y="195"/>
                </a:cxn>
                <a:cxn ang="0">
                  <a:pos x="66" y="161"/>
                </a:cxn>
                <a:cxn ang="0">
                  <a:pos x="48" y="126"/>
                </a:cxn>
                <a:cxn ang="0">
                  <a:pos x="32" y="88"/>
                </a:cxn>
                <a:cxn ang="0">
                  <a:pos x="18" y="49"/>
                </a:cxn>
                <a:cxn ang="0">
                  <a:pos x="0" y="0"/>
                </a:cxn>
                <a:cxn ang="0">
                  <a:pos x="142" y="23"/>
                </a:cxn>
                <a:cxn ang="0">
                  <a:pos x="155" y="53"/>
                </a:cxn>
                <a:cxn ang="0">
                  <a:pos x="170" y="81"/>
                </a:cxn>
                <a:cxn ang="0">
                  <a:pos x="184" y="110"/>
                </a:cxn>
                <a:cxn ang="0">
                  <a:pos x="200" y="136"/>
                </a:cxn>
                <a:cxn ang="0">
                  <a:pos x="222" y="168"/>
                </a:cxn>
                <a:cxn ang="0">
                  <a:pos x="244" y="198"/>
                </a:cxn>
                <a:cxn ang="0">
                  <a:pos x="263" y="220"/>
                </a:cxn>
                <a:cxn ang="0">
                  <a:pos x="298" y="257"/>
                </a:cxn>
                <a:cxn ang="0">
                  <a:pos x="340" y="291"/>
                </a:cxn>
                <a:cxn ang="0">
                  <a:pos x="384" y="321"/>
                </a:cxn>
                <a:cxn ang="0">
                  <a:pos x="431" y="346"/>
                </a:cxn>
                <a:cxn ang="0">
                  <a:pos x="528" y="376"/>
                </a:cxn>
                <a:cxn ang="0">
                  <a:pos x="728" y="360"/>
                </a:cxn>
                <a:cxn ang="0">
                  <a:pos x="802" y="324"/>
                </a:cxn>
                <a:cxn ang="0">
                  <a:pos x="851" y="292"/>
                </a:cxn>
                <a:cxn ang="0">
                  <a:pos x="884" y="262"/>
                </a:cxn>
                <a:cxn ang="0">
                  <a:pos x="919" y="227"/>
                </a:cxn>
                <a:cxn ang="0">
                  <a:pos x="951" y="186"/>
                </a:cxn>
                <a:cxn ang="0">
                  <a:pos x="983" y="143"/>
                </a:cxn>
                <a:cxn ang="0">
                  <a:pos x="1011" y="99"/>
                </a:cxn>
                <a:cxn ang="0">
                  <a:pos x="1024" y="76"/>
                </a:cxn>
                <a:cxn ang="0">
                  <a:pos x="1042" y="42"/>
                </a:cxn>
                <a:cxn ang="0">
                  <a:pos x="1060" y="0"/>
                </a:cxn>
              </a:cxnLst>
              <a:rect l="0" t="0" r="r" b="b"/>
              <a:pathLst>
                <a:path w="1192" h="530">
                  <a:moveTo>
                    <a:pt x="1192" y="0"/>
                  </a:moveTo>
                  <a:lnTo>
                    <a:pt x="1187" y="16"/>
                  </a:lnTo>
                  <a:lnTo>
                    <a:pt x="1184" y="24"/>
                  </a:lnTo>
                  <a:lnTo>
                    <a:pt x="1180" y="33"/>
                  </a:lnTo>
                  <a:lnTo>
                    <a:pt x="1178" y="42"/>
                  </a:lnTo>
                  <a:lnTo>
                    <a:pt x="1174" y="51"/>
                  </a:lnTo>
                  <a:lnTo>
                    <a:pt x="1171" y="60"/>
                  </a:lnTo>
                  <a:lnTo>
                    <a:pt x="1167" y="67"/>
                  </a:lnTo>
                  <a:lnTo>
                    <a:pt x="1163" y="76"/>
                  </a:lnTo>
                  <a:lnTo>
                    <a:pt x="1159" y="85"/>
                  </a:lnTo>
                  <a:lnTo>
                    <a:pt x="1155" y="94"/>
                  </a:lnTo>
                  <a:lnTo>
                    <a:pt x="1151" y="102"/>
                  </a:lnTo>
                  <a:lnTo>
                    <a:pt x="1147" y="111"/>
                  </a:lnTo>
                  <a:lnTo>
                    <a:pt x="1143" y="120"/>
                  </a:lnTo>
                  <a:lnTo>
                    <a:pt x="1138" y="129"/>
                  </a:lnTo>
                  <a:lnTo>
                    <a:pt x="1134" y="138"/>
                  </a:lnTo>
                  <a:lnTo>
                    <a:pt x="1128" y="145"/>
                  </a:lnTo>
                  <a:lnTo>
                    <a:pt x="1124" y="154"/>
                  </a:lnTo>
                  <a:lnTo>
                    <a:pt x="1119" y="163"/>
                  </a:lnTo>
                  <a:lnTo>
                    <a:pt x="1114" y="172"/>
                  </a:lnTo>
                  <a:lnTo>
                    <a:pt x="1108" y="181"/>
                  </a:lnTo>
                  <a:lnTo>
                    <a:pt x="1104" y="189"/>
                  </a:lnTo>
                  <a:lnTo>
                    <a:pt x="1099" y="197"/>
                  </a:lnTo>
                  <a:lnTo>
                    <a:pt x="1094" y="205"/>
                  </a:lnTo>
                  <a:lnTo>
                    <a:pt x="1087" y="214"/>
                  </a:lnTo>
                  <a:lnTo>
                    <a:pt x="1082" y="223"/>
                  </a:lnTo>
                  <a:lnTo>
                    <a:pt x="1076" y="230"/>
                  </a:lnTo>
                  <a:lnTo>
                    <a:pt x="1071" y="239"/>
                  </a:lnTo>
                  <a:lnTo>
                    <a:pt x="1066" y="248"/>
                  </a:lnTo>
                  <a:lnTo>
                    <a:pt x="1059" y="255"/>
                  </a:lnTo>
                  <a:lnTo>
                    <a:pt x="1054" y="262"/>
                  </a:lnTo>
                  <a:lnTo>
                    <a:pt x="1048" y="271"/>
                  </a:lnTo>
                  <a:lnTo>
                    <a:pt x="1042" y="278"/>
                  </a:lnTo>
                  <a:lnTo>
                    <a:pt x="1036" y="287"/>
                  </a:lnTo>
                  <a:lnTo>
                    <a:pt x="1030" y="294"/>
                  </a:lnTo>
                  <a:lnTo>
                    <a:pt x="1024" y="301"/>
                  </a:lnTo>
                  <a:lnTo>
                    <a:pt x="1018" y="310"/>
                  </a:lnTo>
                  <a:lnTo>
                    <a:pt x="1011" y="317"/>
                  </a:lnTo>
                  <a:lnTo>
                    <a:pt x="1006" y="324"/>
                  </a:lnTo>
                  <a:lnTo>
                    <a:pt x="999" y="331"/>
                  </a:lnTo>
                  <a:lnTo>
                    <a:pt x="992" y="339"/>
                  </a:lnTo>
                  <a:lnTo>
                    <a:pt x="986" y="346"/>
                  </a:lnTo>
                  <a:lnTo>
                    <a:pt x="980" y="353"/>
                  </a:lnTo>
                  <a:lnTo>
                    <a:pt x="974" y="360"/>
                  </a:lnTo>
                  <a:lnTo>
                    <a:pt x="967" y="365"/>
                  </a:lnTo>
                  <a:lnTo>
                    <a:pt x="960" y="372"/>
                  </a:lnTo>
                  <a:lnTo>
                    <a:pt x="954" y="379"/>
                  </a:lnTo>
                  <a:lnTo>
                    <a:pt x="947" y="385"/>
                  </a:lnTo>
                  <a:lnTo>
                    <a:pt x="940" y="390"/>
                  </a:lnTo>
                  <a:lnTo>
                    <a:pt x="935" y="397"/>
                  </a:lnTo>
                  <a:lnTo>
                    <a:pt x="928" y="402"/>
                  </a:lnTo>
                  <a:lnTo>
                    <a:pt x="922" y="408"/>
                  </a:lnTo>
                  <a:lnTo>
                    <a:pt x="915" y="415"/>
                  </a:lnTo>
                  <a:lnTo>
                    <a:pt x="908" y="420"/>
                  </a:lnTo>
                  <a:lnTo>
                    <a:pt x="895" y="429"/>
                  </a:lnTo>
                  <a:lnTo>
                    <a:pt x="882" y="440"/>
                  </a:lnTo>
                  <a:lnTo>
                    <a:pt x="870" y="449"/>
                  </a:lnTo>
                  <a:lnTo>
                    <a:pt x="856" y="456"/>
                  </a:lnTo>
                  <a:lnTo>
                    <a:pt x="843" y="463"/>
                  </a:lnTo>
                  <a:lnTo>
                    <a:pt x="828" y="472"/>
                  </a:lnTo>
                  <a:lnTo>
                    <a:pt x="812" y="479"/>
                  </a:lnTo>
                  <a:lnTo>
                    <a:pt x="798" y="488"/>
                  </a:lnTo>
                  <a:lnTo>
                    <a:pt x="782" y="493"/>
                  </a:lnTo>
                  <a:lnTo>
                    <a:pt x="766" y="500"/>
                  </a:lnTo>
                  <a:lnTo>
                    <a:pt x="750" y="505"/>
                  </a:lnTo>
                  <a:lnTo>
                    <a:pt x="719" y="514"/>
                  </a:lnTo>
                  <a:lnTo>
                    <a:pt x="687" y="521"/>
                  </a:lnTo>
                  <a:lnTo>
                    <a:pt x="655" y="527"/>
                  </a:lnTo>
                  <a:lnTo>
                    <a:pt x="592" y="530"/>
                  </a:lnTo>
                  <a:lnTo>
                    <a:pt x="530" y="525"/>
                  </a:lnTo>
                  <a:lnTo>
                    <a:pt x="468" y="512"/>
                  </a:lnTo>
                  <a:lnTo>
                    <a:pt x="438" y="504"/>
                  </a:lnTo>
                  <a:lnTo>
                    <a:pt x="408" y="491"/>
                  </a:lnTo>
                  <a:lnTo>
                    <a:pt x="394" y="486"/>
                  </a:lnTo>
                  <a:lnTo>
                    <a:pt x="379" y="479"/>
                  </a:lnTo>
                  <a:lnTo>
                    <a:pt x="364" y="472"/>
                  </a:lnTo>
                  <a:lnTo>
                    <a:pt x="350" y="463"/>
                  </a:lnTo>
                  <a:lnTo>
                    <a:pt x="335" y="456"/>
                  </a:lnTo>
                  <a:lnTo>
                    <a:pt x="322" y="447"/>
                  </a:lnTo>
                  <a:lnTo>
                    <a:pt x="307" y="438"/>
                  </a:lnTo>
                  <a:lnTo>
                    <a:pt x="294" y="429"/>
                  </a:lnTo>
                  <a:lnTo>
                    <a:pt x="280" y="418"/>
                  </a:lnTo>
                  <a:lnTo>
                    <a:pt x="267" y="408"/>
                  </a:lnTo>
                  <a:lnTo>
                    <a:pt x="254" y="397"/>
                  </a:lnTo>
                  <a:lnTo>
                    <a:pt x="240" y="386"/>
                  </a:lnTo>
                  <a:lnTo>
                    <a:pt x="234" y="381"/>
                  </a:lnTo>
                  <a:lnTo>
                    <a:pt x="227" y="374"/>
                  </a:lnTo>
                  <a:lnTo>
                    <a:pt x="220" y="369"/>
                  </a:lnTo>
                  <a:lnTo>
                    <a:pt x="215" y="363"/>
                  </a:lnTo>
                  <a:lnTo>
                    <a:pt x="208" y="356"/>
                  </a:lnTo>
                  <a:lnTo>
                    <a:pt x="202" y="351"/>
                  </a:lnTo>
                  <a:lnTo>
                    <a:pt x="196" y="344"/>
                  </a:lnTo>
                  <a:lnTo>
                    <a:pt x="190" y="337"/>
                  </a:lnTo>
                  <a:lnTo>
                    <a:pt x="184" y="331"/>
                  </a:lnTo>
                  <a:lnTo>
                    <a:pt x="178" y="324"/>
                  </a:lnTo>
                  <a:lnTo>
                    <a:pt x="172" y="317"/>
                  </a:lnTo>
                  <a:lnTo>
                    <a:pt x="166" y="310"/>
                  </a:lnTo>
                  <a:lnTo>
                    <a:pt x="160" y="303"/>
                  </a:lnTo>
                  <a:lnTo>
                    <a:pt x="155" y="296"/>
                  </a:lnTo>
                  <a:lnTo>
                    <a:pt x="148" y="289"/>
                  </a:lnTo>
                  <a:lnTo>
                    <a:pt x="143" y="282"/>
                  </a:lnTo>
                  <a:lnTo>
                    <a:pt x="138" y="275"/>
                  </a:lnTo>
                  <a:lnTo>
                    <a:pt x="132" y="268"/>
                  </a:lnTo>
                  <a:lnTo>
                    <a:pt x="127" y="259"/>
                  </a:lnTo>
                  <a:lnTo>
                    <a:pt x="122" y="252"/>
                  </a:lnTo>
                  <a:lnTo>
                    <a:pt x="116" y="244"/>
                  </a:lnTo>
                  <a:lnTo>
                    <a:pt x="111" y="236"/>
                  </a:lnTo>
                  <a:lnTo>
                    <a:pt x="106" y="228"/>
                  </a:lnTo>
                  <a:lnTo>
                    <a:pt x="100" y="220"/>
                  </a:lnTo>
                  <a:lnTo>
                    <a:pt x="95" y="213"/>
                  </a:lnTo>
                  <a:lnTo>
                    <a:pt x="90" y="204"/>
                  </a:lnTo>
                  <a:lnTo>
                    <a:pt x="86" y="195"/>
                  </a:lnTo>
                  <a:lnTo>
                    <a:pt x="80" y="188"/>
                  </a:lnTo>
                  <a:lnTo>
                    <a:pt x="76" y="179"/>
                  </a:lnTo>
                  <a:lnTo>
                    <a:pt x="71" y="170"/>
                  </a:lnTo>
                  <a:lnTo>
                    <a:pt x="66" y="161"/>
                  </a:lnTo>
                  <a:lnTo>
                    <a:pt x="62" y="152"/>
                  </a:lnTo>
                  <a:lnTo>
                    <a:pt x="58" y="143"/>
                  </a:lnTo>
                  <a:lnTo>
                    <a:pt x="52" y="134"/>
                  </a:lnTo>
                  <a:lnTo>
                    <a:pt x="48" y="126"/>
                  </a:lnTo>
                  <a:lnTo>
                    <a:pt x="44" y="115"/>
                  </a:lnTo>
                  <a:lnTo>
                    <a:pt x="40" y="106"/>
                  </a:lnTo>
                  <a:lnTo>
                    <a:pt x="36" y="97"/>
                  </a:lnTo>
                  <a:lnTo>
                    <a:pt x="32" y="88"/>
                  </a:lnTo>
                  <a:lnTo>
                    <a:pt x="28" y="78"/>
                  </a:lnTo>
                  <a:lnTo>
                    <a:pt x="24" y="69"/>
                  </a:lnTo>
                  <a:lnTo>
                    <a:pt x="20" y="58"/>
                  </a:lnTo>
                  <a:lnTo>
                    <a:pt x="18" y="49"/>
                  </a:lnTo>
                  <a:lnTo>
                    <a:pt x="14" y="39"/>
                  </a:lnTo>
                  <a:lnTo>
                    <a:pt x="10" y="30"/>
                  </a:lnTo>
                  <a:lnTo>
                    <a:pt x="7" y="19"/>
                  </a:lnTo>
                  <a:lnTo>
                    <a:pt x="0" y="0"/>
                  </a:lnTo>
                  <a:lnTo>
                    <a:pt x="132" y="0"/>
                  </a:lnTo>
                  <a:lnTo>
                    <a:pt x="135" y="7"/>
                  </a:lnTo>
                  <a:lnTo>
                    <a:pt x="139" y="14"/>
                  </a:lnTo>
                  <a:lnTo>
                    <a:pt x="142" y="23"/>
                  </a:lnTo>
                  <a:lnTo>
                    <a:pt x="144" y="30"/>
                  </a:lnTo>
                  <a:lnTo>
                    <a:pt x="148" y="39"/>
                  </a:lnTo>
                  <a:lnTo>
                    <a:pt x="151" y="46"/>
                  </a:lnTo>
                  <a:lnTo>
                    <a:pt x="155" y="53"/>
                  </a:lnTo>
                  <a:lnTo>
                    <a:pt x="159" y="60"/>
                  </a:lnTo>
                  <a:lnTo>
                    <a:pt x="162" y="67"/>
                  </a:lnTo>
                  <a:lnTo>
                    <a:pt x="166" y="76"/>
                  </a:lnTo>
                  <a:lnTo>
                    <a:pt x="170" y="81"/>
                  </a:lnTo>
                  <a:lnTo>
                    <a:pt x="172" y="88"/>
                  </a:lnTo>
                  <a:lnTo>
                    <a:pt x="176" y="95"/>
                  </a:lnTo>
                  <a:lnTo>
                    <a:pt x="180" y="102"/>
                  </a:lnTo>
                  <a:lnTo>
                    <a:pt x="184" y="110"/>
                  </a:lnTo>
                  <a:lnTo>
                    <a:pt x="188" y="117"/>
                  </a:lnTo>
                  <a:lnTo>
                    <a:pt x="192" y="124"/>
                  </a:lnTo>
                  <a:lnTo>
                    <a:pt x="196" y="131"/>
                  </a:lnTo>
                  <a:lnTo>
                    <a:pt x="200" y="136"/>
                  </a:lnTo>
                  <a:lnTo>
                    <a:pt x="204" y="143"/>
                  </a:lnTo>
                  <a:lnTo>
                    <a:pt x="214" y="156"/>
                  </a:lnTo>
                  <a:lnTo>
                    <a:pt x="218" y="163"/>
                  </a:lnTo>
                  <a:lnTo>
                    <a:pt x="222" y="168"/>
                  </a:lnTo>
                  <a:lnTo>
                    <a:pt x="226" y="175"/>
                  </a:lnTo>
                  <a:lnTo>
                    <a:pt x="231" y="181"/>
                  </a:lnTo>
                  <a:lnTo>
                    <a:pt x="240" y="193"/>
                  </a:lnTo>
                  <a:lnTo>
                    <a:pt x="244" y="198"/>
                  </a:lnTo>
                  <a:lnTo>
                    <a:pt x="250" y="204"/>
                  </a:lnTo>
                  <a:lnTo>
                    <a:pt x="254" y="209"/>
                  </a:lnTo>
                  <a:lnTo>
                    <a:pt x="259" y="214"/>
                  </a:lnTo>
                  <a:lnTo>
                    <a:pt x="263" y="220"/>
                  </a:lnTo>
                  <a:lnTo>
                    <a:pt x="268" y="225"/>
                  </a:lnTo>
                  <a:lnTo>
                    <a:pt x="278" y="236"/>
                  </a:lnTo>
                  <a:lnTo>
                    <a:pt x="288" y="246"/>
                  </a:lnTo>
                  <a:lnTo>
                    <a:pt x="298" y="257"/>
                  </a:lnTo>
                  <a:lnTo>
                    <a:pt x="308" y="266"/>
                  </a:lnTo>
                  <a:lnTo>
                    <a:pt x="319" y="275"/>
                  </a:lnTo>
                  <a:lnTo>
                    <a:pt x="330" y="284"/>
                  </a:lnTo>
                  <a:lnTo>
                    <a:pt x="340" y="291"/>
                  </a:lnTo>
                  <a:lnTo>
                    <a:pt x="351" y="299"/>
                  </a:lnTo>
                  <a:lnTo>
                    <a:pt x="363" y="307"/>
                  </a:lnTo>
                  <a:lnTo>
                    <a:pt x="374" y="315"/>
                  </a:lnTo>
                  <a:lnTo>
                    <a:pt x="384" y="321"/>
                  </a:lnTo>
                  <a:lnTo>
                    <a:pt x="396" y="328"/>
                  </a:lnTo>
                  <a:lnTo>
                    <a:pt x="408" y="335"/>
                  </a:lnTo>
                  <a:lnTo>
                    <a:pt x="419" y="340"/>
                  </a:lnTo>
                  <a:lnTo>
                    <a:pt x="431" y="346"/>
                  </a:lnTo>
                  <a:lnTo>
                    <a:pt x="455" y="356"/>
                  </a:lnTo>
                  <a:lnTo>
                    <a:pt x="479" y="363"/>
                  </a:lnTo>
                  <a:lnTo>
                    <a:pt x="503" y="370"/>
                  </a:lnTo>
                  <a:lnTo>
                    <a:pt x="528" y="376"/>
                  </a:lnTo>
                  <a:lnTo>
                    <a:pt x="578" y="381"/>
                  </a:lnTo>
                  <a:lnTo>
                    <a:pt x="628" y="381"/>
                  </a:lnTo>
                  <a:lnTo>
                    <a:pt x="679" y="374"/>
                  </a:lnTo>
                  <a:lnTo>
                    <a:pt x="728" y="360"/>
                  </a:lnTo>
                  <a:lnTo>
                    <a:pt x="754" y="349"/>
                  </a:lnTo>
                  <a:lnTo>
                    <a:pt x="778" y="339"/>
                  </a:lnTo>
                  <a:lnTo>
                    <a:pt x="790" y="331"/>
                  </a:lnTo>
                  <a:lnTo>
                    <a:pt x="802" y="324"/>
                  </a:lnTo>
                  <a:lnTo>
                    <a:pt x="815" y="317"/>
                  </a:lnTo>
                  <a:lnTo>
                    <a:pt x="827" y="310"/>
                  </a:lnTo>
                  <a:lnTo>
                    <a:pt x="843" y="298"/>
                  </a:lnTo>
                  <a:lnTo>
                    <a:pt x="851" y="292"/>
                  </a:lnTo>
                  <a:lnTo>
                    <a:pt x="859" y="285"/>
                  </a:lnTo>
                  <a:lnTo>
                    <a:pt x="868" y="278"/>
                  </a:lnTo>
                  <a:lnTo>
                    <a:pt x="876" y="269"/>
                  </a:lnTo>
                  <a:lnTo>
                    <a:pt x="884" y="262"/>
                  </a:lnTo>
                  <a:lnTo>
                    <a:pt x="894" y="253"/>
                  </a:lnTo>
                  <a:lnTo>
                    <a:pt x="902" y="244"/>
                  </a:lnTo>
                  <a:lnTo>
                    <a:pt x="910" y="236"/>
                  </a:lnTo>
                  <a:lnTo>
                    <a:pt x="919" y="227"/>
                  </a:lnTo>
                  <a:lnTo>
                    <a:pt x="927" y="216"/>
                  </a:lnTo>
                  <a:lnTo>
                    <a:pt x="935" y="207"/>
                  </a:lnTo>
                  <a:lnTo>
                    <a:pt x="943" y="197"/>
                  </a:lnTo>
                  <a:lnTo>
                    <a:pt x="951" y="186"/>
                  </a:lnTo>
                  <a:lnTo>
                    <a:pt x="959" y="175"/>
                  </a:lnTo>
                  <a:lnTo>
                    <a:pt x="967" y="165"/>
                  </a:lnTo>
                  <a:lnTo>
                    <a:pt x="975" y="154"/>
                  </a:lnTo>
                  <a:lnTo>
                    <a:pt x="983" y="143"/>
                  </a:lnTo>
                  <a:lnTo>
                    <a:pt x="990" y="133"/>
                  </a:lnTo>
                  <a:lnTo>
                    <a:pt x="998" y="122"/>
                  </a:lnTo>
                  <a:lnTo>
                    <a:pt x="1004" y="110"/>
                  </a:lnTo>
                  <a:lnTo>
                    <a:pt x="1011" y="99"/>
                  </a:lnTo>
                  <a:lnTo>
                    <a:pt x="1015" y="94"/>
                  </a:lnTo>
                  <a:lnTo>
                    <a:pt x="1018" y="88"/>
                  </a:lnTo>
                  <a:lnTo>
                    <a:pt x="1020" y="81"/>
                  </a:lnTo>
                  <a:lnTo>
                    <a:pt x="1024" y="76"/>
                  </a:lnTo>
                  <a:lnTo>
                    <a:pt x="1027" y="71"/>
                  </a:lnTo>
                  <a:lnTo>
                    <a:pt x="1030" y="65"/>
                  </a:lnTo>
                  <a:lnTo>
                    <a:pt x="1036" y="55"/>
                  </a:lnTo>
                  <a:lnTo>
                    <a:pt x="1042" y="42"/>
                  </a:lnTo>
                  <a:lnTo>
                    <a:pt x="1047" y="32"/>
                  </a:lnTo>
                  <a:lnTo>
                    <a:pt x="1051" y="21"/>
                  </a:lnTo>
                  <a:lnTo>
                    <a:pt x="1056" y="10"/>
                  </a:lnTo>
                  <a:lnTo>
                    <a:pt x="1060" y="0"/>
                  </a:lnTo>
                  <a:lnTo>
                    <a:pt x="1192" y="0"/>
                  </a:lnTo>
                  <a:lnTo>
                    <a:pt x="1192"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19" name="Freeform 13"/>
            <p:cNvSpPr>
              <a:spLocks/>
            </p:cNvSpPr>
            <p:nvPr/>
          </p:nvSpPr>
          <p:spPr bwMode="auto">
            <a:xfrm>
              <a:off x="4145" y="3162"/>
              <a:ext cx="1037" cy="78"/>
            </a:xfrm>
            <a:custGeom>
              <a:avLst/>
              <a:gdLst/>
              <a:ahLst/>
              <a:cxnLst>
                <a:cxn ang="0">
                  <a:pos x="0" y="0"/>
                </a:cxn>
                <a:cxn ang="0">
                  <a:pos x="1124" y="0"/>
                </a:cxn>
                <a:cxn ang="0">
                  <a:pos x="970" y="138"/>
                </a:cxn>
                <a:cxn ang="0">
                  <a:pos x="104" y="138"/>
                </a:cxn>
                <a:cxn ang="0">
                  <a:pos x="0" y="0"/>
                </a:cxn>
                <a:cxn ang="0">
                  <a:pos x="0" y="0"/>
                </a:cxn>
              </a:cxnLst>
              <a:rect l="0" t="0" r="r" b="b"/>
              <a:pathLst>
                <a:path w="1124" h="138">
                  <a:moveTo>
                    <a:pt x="0" y="0"/>
                  </a:moveTo>
                  <a:lnTo>
                    <a:pt x="1124" y="0"/>
                  </a:lnTo>
                  <a:lnTo>
                    <a:pt x="970" y="138"/>
                  </a:lnTo>
                  <a:lnTo>
                    <a:pt x="104" y="138"/>
                  </a:lnTo>
                  <a:lnTo>
                    <a:pt x="0" y="0"/>
                  </a:lnTo>
                  <a:lnTo>
                    <a:pt x="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20" name="Freeform 14"/>
            <p:cNvSpPr>
              <a:spLocks/>
            </p:cNvSpPr>
            <p:nvPr/>
          </p:nvSpPr>
          <p:spPr bwMode="auto">
            <a:xfrm>
              <a:off x="4420" y="3292"/>
              <a:ext cx="161" cy="116"/>
            </a:xfrm>
            <a:custGeom>
              <a:avLst/>
              <a:gdLst/>
              <a:ahLst/>
              <a:cxnLst>
                <a:cxn ang="0">
                  <a:pos x="0" y="0"/>
                </a:cxn>
                <a:cxn ang="0">
                  <a:pos x="50" y="72"/>
                </a:cxn>
                <a:cxn ang="0">
                  <a:pos x="110" y="119"/>
                </a:cxn>
                <a:cxn ang="0">
                  <a:pos x="175" y="145"/>
                </a:cxn>
                <a:cxn ang="0">
                  <a:pos x="110" y="65"/>
                </a:cxn>
                <a:cxn ang="0">
                  <a:pos x="66" y="0"/>
                </a:cxn>
                <a:cxn ang="0">
                  <a:pos x="0" y="0"/>
                </a:cxn>
                <a:cxn ang="0">
                  <a:pos x="0" y="0"/>
                </a:cxn>
              </a:cxnLst>
              <a:rect l="0" t="0" r="r" b="b"/>
              <a:pathLst>
                <a:path w="175" h="145">
                  <a:moveTo>
                    <a:pt x="0" y="0"/>
                  </a:moveTo>
                  <a:lnTo>
                    <a:pt x="50" y="72"/>
                  </a:lnTo>
                  <a:lnTo>
                    <a:pt x="110" y="119"/>
                  </a:lnTo>
                  <a:lnTo>
                    <a:pt x="175" y="145"/>
                  </a:lnTo>
                  <a:lnTo>
                    <a:pt x="110" y="65"/>
                  </a:lnTo>
                  <a:lnTo>
                    <a:pt x="66" y="0"/>
                  </a:lnTo>
                  <a:lnTo>
                    <a:pt x="0" y="0"/>
                  </a:lnTo>
                  <a:lnTo>
                    <a:pt x="0" y="0"/>
                  </a:lnTo>
                  <a:close/>
                </a:path>
              </a:pathLst>
            </a:custGeom>
            <a:solidFill>
              <a:schemeClr val="bg1"/>
            </a:solidFill>
            <a:ln w="9525">
              <a:noFill/>
              <a:round/>
              <a:headEnd/>
              <a:tailEnd/>
            </a:ln>
            <a:effectLst/>
          </p:spPr>
          <p:txBody>
            <a:bodyPr/>
            <a:lstStyle/>
            <a:p>
              <a:endParaRPr lang="en-GB"/>
            </a:p>
          </p:txBody>
        </p:sp>
        <p:grpSp>
          <p:nvGrpSpPr>
            <p:cNvPr id="3" name="Group 15"/>
            <p:cNvGrpSpPr>
              <a:grpSpLocks/>
            </p:cNvGrpSpPr>
            <p:nvPr/>
          </p:nvGrpSpPr>
          <p:grpSpPr bwMode="auto">
            <a:xfrm>
              <a:off x="2086" y="1385"/>
              <a:ext cx="1591" cy="2360"/>
              <a:chOff x="2260" y="1385"/>
              <a:chExt cx="1723" cy="2360"/>
            </a:xfrm>
          </p:grpSpPr>
          <p:sp>
            <p:nvSpPr>
              <p:cNvPr id="30" name="Freeform 16"/>
              <p:cNvSpPr>
                <a:spLocks/>
              </p:cNvSpPr>
              <p:nvPr/>
            </p:nvSpPr>
            <p:spPr bwMode="auto">
              <a:xfrm>
                <a:off x="2947" y="1698"/>
                <a:ext cx="344" cy="312"/>
              </a:xfrm>
              <a:custGeom>
                <a:avLst/>
                <a:gdLst/>
                <a:ahLst/>
                <a:cxnLst>
                  <a:cxn ang="0">
                    <a:pos x="174" y="0"/>
                  </a:cxn>
                  <a:cxn ang="0">
                    <a:pos x="68" y="151"/>
                  </a:cxn>
                  <a:cxn ang="0">
                    <a:pos x="0" y="270"/>
                  </a:cxn>
                  <a:cxn ang="0">
                    <a:pos x="68" y="483"/>
                  </a:cxn>
                  <a:cxn ang="0">
                    <a:pos x="174" y="575"/>
                  </a:cxn>
                  <a:cxn ang="0">
                    <a:pos x="344" y="359"/>
                  </a:cxn>
                  <a:cxn ang="0">
                    <a:pos x="344" y="192"/>
                  </a:cxn>
                  <a:cxn ang="0">
                    <a:pos x="174" y="0"/>
                  </a:cxn>
                  <a:cxn ang="0">
                    <a:pos x="174" y="0"/>
                  </a:cxn>
                </a:cxnLst>
                <a:rect l="0" t="0" r="r" b="b"/>
                <a:pathLst>
                  <a:path w="344" h="575">
                    <a:moveTo>
                      <a:pt x="174" y="0"/>
                    </a:moveTo>
                    <a:lnTo>
                      <a:pt x="68" y="151"/>
                    </a:lnTo>
                    <a:lnTo>
                      <a:pt x="0" y="270"/>
                    </a:lnTo>
                    <a:lnTo>
                      <a:pt x="68" y="483"/>
                    </a:lnTo>
                    <a:lnTo>
                      <a:pt x="174" y="575"/>
                    </a:lnTo>
                    <a:lnTo>
                      <a:pt x="344" y="359"/>
                    </a:lnTo>
                    <a:lnTo>
                      <a:pt x="344" y="192"/>
                    </a:lnTo>
                    <a:lnTo>
                      <a:pt x="174" y="0"/>
                    </a:lnTo>
                    <a:lnTo>
                      <a:pt x="174" y="0"/>
                    </a:lnTo>
                    <a:close/>
                  </a:path>
                </a:pathLst>
              </a:custGeom>
              <a:solidFill>
                <a:srgbClr val="DCDCDC"/>
              </a:solidFill>
              <a:ln w="9525">
                <a:noFill/>
                <a:round/>
                <a:headEnd/>
                <a:tailEnd/>
              </a:ln>
              <a:effectLst/>
            </p:spPr>
            <p:txBody>
              <a:bodyPr/>
              <a:lstStyle/>
              <a:p>
                <a:endParaRPr lang="en-GB"/>
              </a:p>
            </p:txBody>
          </p:sp>
          <p:sp>
            <p:nvSpPr>
              <p:cNvPr id="31" name="Freeform 17"/>
              <p:cNvSpPr>
                <a:spLocks/>
              </p:cNvSpPr>
              <p:nvPr/>
            </p:nvSpPr>
            <p:spPr bwMode="auto">
              <a:xfrm>
                <a:off x="3015" y="1982"/>
                <a:ext cx="213" cy="1516"/>
              </a:xfrm>
              <a:custGeom>
                <a:avLst/>
                <a:gdLst/>
                <a:ahLst/>
                <a:cxnLst>
                  <a:cxn ang="0">
                    <a:pos x="40" y="0"/>
                  </a:cxn>
                  <a:cxn ang="0">
                    <a:pos x="0" y="2619"/>
                  </a:cxn>
                  <a:cxn ang="0">
                    <a:pos x="213" y="2619"/>
                  </a:cxn>
                  <a:cxn ang="0">
                    <a:pos x="173" y="0"/>
                  </a:cxn>
                  <a:cxn ang="0">
                    <a:pos x="106" y="0"/>
                  </a:cxn>
                  <a:cxn ang="0">
                    <a:pos x="40" y="0"/>
                  </a:cxn>
                  <a:cxn ang="0">
                    <a:pos x="40" y="0"/>
                  </a:cxn>
                </a:cxnLst>
                <a:rect l="0" t="0" r="r" b="b"/>
                <a:pathLst>
                  <a:path w="213" h="2619">
                    <a:moveTo>
                      <a:pt x="40" y="0"/>
                    </a:moveTo>
                    <a:lnTo>
                      <a:pt x="0" y="2619"/>
                    </a:lnTo>
                    <a:lnTo>
                      <a:pt x="213" y="2619"/>
                    </a:lnTo>
                    <a:lnTo>
                      <a:pt x="173" y="0"/>
                    </a:lnTo>
                    <a:lnTo>
                      <a:pt x="106" y="0"/>
                    </a:lnTo>
                    <a:lnTo>
                      <a:pt x="40" y="0"/>
                    </a:lnTo>
                    <a:lnTo>
                      <a:pt x="4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32" name="Freeform 18"/>
              <p:cNvSpPr>
                <a:spLocks/>
              </p:cNvSpPr>
              <p:nvPr/>
            </p:nvSpPr>
            <p:spPr bwMode="auto">
              <a:xfrm>
                <a:off x="2439" y="3352"/>
                <a:ext cx="1380" cy="335"/>
              </a:xfrm>
              <a:custGeom>
                <a:avLst/>
                <a:gdLst/>
                <a:ahLst/>
                <a:cxnLst>
                  <a:cxn ang="0">
                    <a:pos x="0" y="305"/>
                  </a:cxn>
                  <a:cxn ang="0">
                    <a:pos x="553" y="0"/>
                  </a:cxn>
                  <a:cxn ang="0">
                    <a:pos x="789" y="14"/>
                  </a:cxn>
                  <a:cxn ang="0">
                    <a:pos x="1380" y="312"/>
                  </a:cxn>
                  <a:cxn ang="0">
                    <a:pos x="0" y="305"/>
                  </a:cxn>
                  <a:cxn ang="0">
                    <a:pos x="0" y="305"/>
                  </a:cxn>
                </a:cxnLst>
                <a:rect l="0" t="0" r="r" b="b"/>
                <a:pathLst>
                  <a:path w="1380" h="312">
                    <a:moveTo>
                      <a:pt x="0" y="305"/>
                    </a:moveTo>
                    <a:lnTo>
                      <a:pt x="553" y="0"/>
                    </a:lnTo>
                    <a:lnTo>
                      <a:pt x="789" y="14"/>
                    </a:lnTo>
                    <a:lnTo>
                      <a:pt x="1380" y="312"/>
                    </a:lnTo>
                    <a:lnTo>
                      <a:pt x="0" y="305"/>
                    </a:lnTo>
                    <a:lnTo>
                      <a:pt x="0" y="305"/>
                    </a:lnTo>
                    <a:close/>
                  </a:path>
                </a:pathLst>
              </a:custGeom>
              <a:solidFill>
                <a:srgbClr val="DCDCDC"/>
              </a:solidFill>
              <a:ln w="9525">
                <a:noFill/>
                <a:round/>
                <a:headEnd/>
                <a:tailEnd/>
              </a:ln>
              <a:effectLst/>
            </p:spPr>
            <p:txBody>
              <a:bodyPr/>
              <a:lstStyle/>
              <a:p>
                <a:endParaRPr lang="en-GB"/>
              </a:p>
            </p:txBody>
          </p:sp>
          <p:sp>
            <p:nvSpPr>
              <p:cNvPr id="33" name="Freeform 19"/>
              <p:cNvSpPr>
                <a:spLocks/>
              </p:cNvSpPr>
              <p:nvPr/>
            </p:nvSpPr>
            <p:spPr bwMode="auto">
              <a:xfrm>
                <a:off x="3156" y="3397"/>
                <a:ext cx="553" cy="320"/>
              </a:xfrm>
              <a:custGeom>
                <a:avLst/>
                <a:gdLst/>
                <a:ahLst/>
                <a:cxnLst>
                  <a:cxn ang="0">
                    <a:pos x="0" y="34"/>
                  </a:cxn>
                  <a:cxn ang="0">
                    <a:pos x="149" y="126"/>
                  </a:cxn>
                  <a:cxn ang="0">
                    <a:pos x="235" y="233"/>
                  </a:cxn>
                  <a:cxn ang="0">
                    <a:pos x="393" y="299"/>
                  </a:cxn>
                  <a:cxn ang="0">
                    <a:pos x="553" y="238"/>
                  </a:cxn>
                  <a:cxn ang="0">
                    <a:pos x="299" y="0"/>
                  </a:cxn>
                  <a:cxn ang="0">
                    <a:pos x="0" y="34"/>
                  </a:cxn>
                  <a:cxn ang="0">
                    <a:pos x="0" y="34"/>
                  </a:cxn>
                </a:cxnLst>
                <a:rect l="0" t="0" r="r" b="b"/>
                <a:pathLst>
                  <a:path w="553" h="299">
                    <a:moveTo>
                      <a:pt x="0" y="34"/>
                    </a:moveTo>
                    <a:lnTo>
                      <a:pt x="149" y="126"/>
                    </a:lnTo>
                    <a:lnTo>
                      <a:pt x="235" y="233"/>
                    </a:lnTo>
                    <a:lnTo>
                      <a:pt x="393" y="299"/>
                    </a:lnTo>
                    <a:lnTo>
                      <a:pt x="553" y="238"/>
                    </a:lnTo>
                    <a:lnTo>
                      <a:pt x="299" y="0"/>
                    </a:lnTo>
                    <a:lnTo>
                      <a:pt x="0" y="34"/>
                    </a:lnTo>
                    <a:lnTo>
                      <a:pt x="0" y="34"/>
                    </a:lnTo>
                    <a:close/>
                  </a:path>
                </a:pathLst>
              </a:custGeom>
              <a:solidFill>
                <a:srgbClr val="B9B9B9"/>
              </a:solidFill>
              <a:ln w="9525">
                <a:noFill/>
                <a:round/>
                <a:headEnd/>
                <a:tailEnd/>
              </a:ln>
              <a:effectLst/>
            </p:spPr>
            <p:txBody>
              <a:bodyPr/>
              <a:lstStyle/>
              <a:p>
                <a:endParaRPr lang="en-GB"/>
              </a:p>
            </p:txBody>
          </p:sp>
          <p:sp>
            <p:nvSpPr>
              <p:cNvPr id="34" name="Freeform 20"/>
              <p:cNvSpPr>
                <a:spLocks/>
              </p:cNvSpPr>
              <p:nvPr/>
            </p:nvSpPr>
            <p:spPr bwMode="auto">
              <a:xfrm>
                <a:off x="2783" y="3483"/>
                <a:ext cx="249" cy="127"/>
              </a:xfrm>
              <a:custGeom>
                <a:avLst/>
                <a:gdLst/>
                <a:ahLst/>
                <a:cxnLst>
                  <a:cxn ang="0">
                    <a:pos x="0" y="112"/>
                  </a:cxn>
                  <a:cxn ang="0">
                    <a:pos x="104" y="46"/>
                  </a:cxn>
                  <a:cxn ang="0">
                    <a:pos x="249" y="0"/>
                  </a:cxn>
                  <a:cxn ang="0">
                    <a:pos x="169" y="59"/>
                  </a:cxn>
                  <a:cxn ang="0">
                    <a:pos x="118" y="119"/>
                  </a:cxn>
                  <a:cxn ang="0">
                    <a:pos x="0" y="112"/>
                  </a:cxn>
                  <a:cxn ang="0">
                    <a:pos x="0" y="112"/>
                  </a:cxn>
                </a:cxnLst>
                <a:rect l="0" t="0" r="r" b="b"/>
                <a:pathLst>
                  <a:path w="249" h="119">
                    <a:moveTo>
                      <a:pt x="0" y="112"/>
                    </a:moveTo>
                    <a:lnTo>
                      <a:pt x="104" y="46"/>
                    </a:lnTo>
                    <a:lnTo>
                      <a:pt x="249" y="0"/>
                    </a:lnTo>
                    <a:lnTo>
                      <a:pt x="169" y="59"/>
                    </a:lnTo>
                    <a:lnTo>
                      <a:pt x="118" y="119"/>
                    </a:lnTo>
                    <a:lnTo>
                      <a:pt x="0" y="112"/>
                    </a:lnTo>
                    <a:lnTo>
                      <a:pt x="0" y="112"/>
                    </a:lnTo>
                    <a:close/>
                  </a:path>
                </a:pathLst>
              </a:custGeom>
              <a:solidFill>
                <a:schemeClr val="bg1"/>
              </a:solidFill>
              <a:ln w="9525">
                <a:noFill/>
                <a:round/>
                <a:headEnd/>
                <a:tailEnd/>
              </a:ln>
              <a:effectLst/>
            </p:spPr>
            <p:txBody>
              <a:bodyPr/>
              <a:lstStyle/>
              <a:p>
                <a:endParaRPr lang="en-GB"/>
              </a:p>
            </p:txBody>
          </p:sp>
          <p:sp>
            <p:nvSpPr>
              <p:cNvPr id="35" name="Freeform 21"/>
              <p:cNvSpPr>
                <a:spLocks/>
              </p:cNvSpPr>
              <p:nvPr/>
            </p:nvSpPr>
            <p:spPr bwMode="auto">
              <a:xfrm>
                <a:off x="2972" y="1751"/>
                <a:ext cx="324" cy="231"/>
              </a:xfrm>
              <a:custGeom>
                <a:avLst/>
                <a:gdLst/>
                <a:ahLst/>
                <a:cxnLst>
                  <a:cxn ang="0">
                    <a:pos x="139" y="0"/>
                  </a:cxn>
                  <a:cxn ang="0">
                    <a:pos x="199" y="87"/>
                  </a:cxn>
                  <a:cxn ang="0">
                    <a:pos x="209" y="167"/>
                  </a:cxn>
                  <a:cxn ang="0">
                    <a:pos x="195" y="225"/>
                  </a:cxn>
                  <a:cxn ang="0">
                    <a:pos x="159" y="266"/>
                  </a:cxn>
                  <a:cxn ang="0">
                    <a:pos x="109" y="293"/>
                  </a:cxn>
                  <a:cxn ang="0">
                    <a:pos x="55" y="286"/>
                  </a:cxn>
                  <a:cxn ang="0">
                    <a:pos x="0" y="252"/>
                  </a:cxn>
                  <a:cxn ang="0">
                    <a:pos x="9" y="358"/>
                  </a:cxn>
                  <a:cxn ang="0">
                    <a:pos x="124" y="426"/>
                  </a:cxn>
                  <a:cxn ang="0">
                    <a:pos x="224" y="378"/>
                  </a:cxn>
                  <a:cxn ang="0">
                    <a:pos x="319" y="279"/>
                  </a:cxn>
                  <a:cxn ang="0">
                    <a:pos x="324" y="119"/>
                  </a:cxn>
                  <a:cxn ang="0">
                    <a:pos x="224" y="19"/>
                  </a:cxn>
                  <a:cxn ang="0">
                    <a:pos x="139" y="0"/>
                  </a:cxn>
                  <a:cxn ang="0">
                    <a:pos x="139" y="0"/>
                  </a:cxn>
                </a:cxnLst>
                <a:rect l="0" t="0" r="r" b="b"/>
                <a:pathLst>
                  <a:path w="324" h="426">
                    <a:moveTo>
                      <a:pt x="139" y="0"/>
                    </a:moveTo>
                    <a:lnTo>
                      <a:pt x="199" y="87"/>
                    </a:lnTo>
                    <a:lnTo>
                      <a:pt x="209" y="167"/>
                    </a:lnTo>
                    <a:lnTo>
                      <a:pt x="195" y="225"/>
                    </a:lnTo>
                    <a:lnTo>
                      <a:pt x="159" y="266"/>
                    </a:lnTo>
                    <a:lnTo>
                      <a:pt x="109" y="293"/>
                    </a:lnTo>
                    <a:lnTo>
                      <a:pt x="55" y="286"/>
                    </a:lnTo>
                    <a:lnTo>
                      <a:pt x="0" y="252"/>
                    </a:lnTo>
                    <a:lnTo>
                      <a:pt x="9" y="358"/>
                    </a:lnTo>
                    <a:lnTo>
                      <a:pt x="124" y="426"/>
                    </a:lnTo>
                    <a:lnTo>
                      <a:pt x="224" y="378"/>
                    </a:lnTo>
                    <a:lnTo>
                      <a:pt x="319" y="279"/>
                    </a:lnTo>
                    <a:lnTo>
                      <a:pt x="324" y="119"/>
                    </a:lnTo>
                    <a:lnTo>
                      <a:pt x="224" y="19"/>
                    </a:lnTo>
                    <a:lnTo>
                      <a:pt x="139" y="0"/>
                    </a:lnTo>
                    <a:lnTo>
                      <a:pt x="139" y="0"/>
                    </a:lnTo>
                    <a:close/>
                  </a:path>
                </a:pathLst>
              </a:custGeom>
              <a:solidFill>
                <a:srgbClr val="B9B9B9"/>
              </a:solidFill>
              <a:ln w="9525">
                <a:noFill/>
                <a:round/>
                <a:headEnd/>
                <a:tailEnd/>
              </a:ln>
              <a:effectLst/>
            </p:spPr>
            <p:txBody>
              <a:bodyPr/>
              <a:lstStyle/>
              <a:p>
                <a:endParaRPr lang="en-GB"/>
              </a:p>
            </p:txBody>
          </p:sp>
          <p:sp>
            <p:nvSpPr>
              <p:cNvPr id="36" name="Freeform 22"/>
              <p:cNvSpPr>
                <a:spLocks/>
              </p:cNvSpPr>
              <p:nvPr/>
            </p:nvSpPr>
            <p:spPr bwMode="auto">
              <a:xfrm>
                <a:off x="3055" y="1385"/>
                <a:ext cx="133" cy="361"/>
              </a:xfrm>
              <a:custGeom>
                <a:avLst/>
                <a:gdLst/>
                <a:ahLst/>
                <a:cxnLst>
                  <a:cxn ang="0">
                    <a:pos x="0" y="552"/>
                  </a:cxn>
                  <a:cxn ang="0">
                    <a:pos x="133" y="552"/>
                  </a:cxn>
                  <a:cxn ang="0">
                    <a:pos x="66" y="0"/>
                  </a:cxn>
                  <a:cxn ang="0">
                    <a:pos x="0" y="552"/>
                  </a:cxn>
                  <a:cxn ang="0">
                    <a:pos x="0" y="552"/>
                  </a:cxn>
                </a:cxnLst>
                <a:rect l="0" t="0" r="r" b="b"/>
                <a:pathLst>
                  <a:path w="133" h="552">
                    <a:moveTo>
                      <a:pt x="0" y="552"/>
                    </a:moveTo>
                    <a:lnTo>
                      <a:pt x="133" y="552"/>
                    </a:lnTo>
                    <a:lnTo>
                      <a:pt x="66" y="0"/>
                    </a:lnTo>
                    <a:lnTo>
                      <a:pt x="0" y="552"/>
                    </a:lnTo>
                    <a:lnTo>
                      <a:pt x="0" y="552"/>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37" name="Freeform 23"/>
              <p:cNvSpPr>
                <a:spLocks/>
              </p:cNvSpPr>
              <p:nvPr/>
            </p:nvSpPr>
            <p:spPr bwMode="auto">
              <a:xfrm>
                <a:off x="3015" y="1807"/>
                <a:ext cx="76" cy="64"/>
              </a:xfrm>
              <a:custGeom>
                <a:avLst/>
                <a:gdLst/>
                <a:ahLst/>
                <a:cxnLst>
                  <a:cxn ang="0">
                    <a:pos x="13" y="115"/>
                  </a:cxn>
                  <a:cxn ang="0">
                    <a:pos x="26" y="121"/>
                  </a:cxn>
                  <a:cxn ang="0">
                    <a:pos x="41" y="115"/>
                  </a:cxn>
                  <a:cxn ang="0">
                    <a:pos x="54" y="103"/>
                  </a:cxn>
                  <a:cxn ang="0">
                    <a:pos x="61" y="94"/>
                  </a:cxn>
                  <a:cxn ang="0">
                    <a:pos x="66" y="83"/>
                  </a:cxn>
                  <a:cxn ang="0">
                    <a:pos x="74" y="60"/>
                  </a:cxn>
                  <a:cxn ang="0">
                    <a:pos x="76" y="37"/>
                  </a:cxn>
                  <a:cxn ang="0">
                    <a:pos x="74" y="27"/>
                  </a:cxn>
                  <a:cxn ang="0">
                    <a:pos x="72" y="18"/>
                  </a:cxn>
                  <a:cxn ang="0">
                    <a:pos x="68" y="11"/>
                  </a:cxn>
                  <a:cxn ang="0">
                    <a:pos x="62" y="5"/>
                  </a:cxn>
                  <a:cxn ang="0">
                    <a:pos x="49" y="0"/>
                  </a:cxn>
                  <a:cxn ang="0">
                    <a:pos x="36" y="5"/>
                  </a:cxn>
                  <a:cxn ang="0">
                    <a:pos x="21" y="18"/>
                  </a:cxn>
                  <a:cxn ang="0">
                    <a:pos x="14" y="27"/>
                  </a:cxn>
                  <a:cxn ang="0">
                    <a:pos x="9" y="37"/>
                  </a:cxn>
                  <a:cxn ang="0">
                    <a:pos x="2" y="60"/>
                  </a:cxn>
                  <a:cxn ang="0">
                    <a:pos x="0" y="83"/>
                  </a:cxn>
                  <a:cxn ang="0">
                    <a:pos x="1" y="94"/>
                  </a:cxn>
                  <a:cxn ang="0">
                    <a:pos x="4" y="103"/>
                  </a:cxn>
                  <a:cxn ang="0">
                    <a:pos x="8" y="110"/>
                  </a:cxn>
                  <a:cxn ang="0">
                    <a:pos x="13" y="115"/>
                  </a:cxn>
                  <a:cxn ang="0">
                    <a:pos x="13" y="115"/>
                  </a:cxn>
                </a:cxnLst>
                <a:rect l="0" t="0" r="r" b="b"/>
                <a:pathLst>
                  <a:path w="76" h="121">
                    <a:moveTo>
                      <a:pt x="13" y="115"/>
                    </a:moveTo>
                    <a:lnTo>
                      <a:pt x="26" y="121"/>
                    </a:lnTo>
                    <a:lnTo>
                      <a:pt x="41" y="115"/>
                    </a:lnTo>
                    <a:lnTo>
                      <a:pt x="54" y="103"/>
                    </a:lnTo>
                    <a:lnTo>
                      <a:pt x="61" y="94"/>
                    </a:lnTo>
                    <a:lnTo>
                      <a:pt x="66" y="83"/>
                    </a:lnTo>
                    <a:lnTo>
                      <a:pt x="74" y="60"/>
                    </a:lnTo>
                    <a:lnTo>
                      <a:pt x="76" y="37"/>
                    </a:lnTo>
                    <a:lnTo>
                      <a:pt x="74" y="27"/>
                    </a:lnTo>
                    <a:lnTo>
                      <a:pt x="72" y="18"/>
                    </a:lnTo>
                    <a:lnTo>
                      <a:pt x="68" y="11"/>
                    </a:lnTo>
                    <a:lnTo>
                      <a:pt x="62" y="5"/>
                    </a:lnTo>
                    <a:lnTo>
                      <a:pt x="49" y="0"/>
                    </a:lnTo>
                    <a:lnTo>
                      <a:pt x="36" y="5"/>
                    </a:lnTo>
                    <a:lnTo>
                      <a:pt x="21" y="18"/>
                    </a:lnTo>
                    <a:lnTo>
                      <a:pt x="14" y="27"/>
                    </a:lnTo>
                    <a:lnTo>
                      <a:pt x="9" y="37"/>
                    </a:lnTo>
                    <a:lnTo>
                      <a:pt x="2" y="60"/>
                    </a:lnTo>
                    <a:lnTo>
                      <a:pt x="0" y="83"/>
                    </a:lnTo>
                    <a:lnTo>
                      <a:pt x="1" y="94"/>
                    </a:lnTo>
                    <a:lnTo>
                      <a:pt x="4" y="103"/>
                    </a:lnTo>
                    <a:lnTo>
                      <a:pt x="8" y="110"/>
                    </a:lnTo>
                    <a:lnTo>
                      <a:pt x="13" y="115"/>
                    </a:lnTo>
                    <a:lnTo>
                      <a:pt x="13" y="115"/>
                    </a:lnTo>
                    <a:close/>
                  </a:path>
                </a:pathLst>
              </a:custGeom>
              <a:solidFill>
                <a:schemeClr val="bg1"/>
              </a:solidFill>
              <a:ln w="9525">
                <a:noFill/>
                <a:round/>
                <a:headEnd/>
                <a:tailEnd/>
              </a:ln>
              <a:effectLst/>
            </p:spPr>
            <p:txBody>
              <a:bodyPr/>
              <a:lstStyle/>
              <a:p>
                <a:endParaRPr lang="en-GB"/>
              </a:p>
            </p:txBody>
          </p:sp>
          <p:sp>
            <p:nvSpPr>
              <p:cNvPr id="38" name="Freeform 24"/>
              <p:cNvSpPr>
                <a:spLocks/>
              </p:cNvSpPr>
              <p:nvPr/>
            </p:nvSpPr>
            <p:spPr bwMode="auto">
              <a:xfrm>
                <a:off x="2923" y="1715"/>
                <a:ext cx="397" cy="286"/>
              </a:xfrm>
              <a:custGeom>
                <a:avLst/>
                <a:gdLst/>
                <a:ahLst/>
                <a:cxnLst>
                  <a:cxn ang="0">
                    <a:pos x="148" y="428"/>
                  </a:cxn>
                  <a:cxn ang="0">
                    <a:pos x="114" y="402"/>
                  </a:cxn>
                  <a:cxn ang="0">
                    <a:pos x="97" y="378"/>
                  </a:cxn>
                  <a:cxn ang="0">
                    <a:pos x="85" y="357"/>
                  </a:cxn>
                  <a:cxn ang="0">
                    <a:pos x="77" y="334"/>
                  </a:cxn>
                  <a:cxn ang="0">
                    <a:pos x="69" y="229"/>
                  </a:cxn>
                  <a:cxn ang="0">
                    <a:pos x="80" y="189"/>
                  </a:cxn>
                  <a:cxn ang="0">
                    <a:pos x="89" y="167"/>
                  </a:cxn>
                  <a:cxn ang="0">
                    <a:pos x="101" y="148"/>
                  </a:cxn>
                  <a:cxn ang="0">
                    <a:pos x="114" y="130"/>
                  </a:cxn>
                  <a:cxn ang="0">
                    <a:pos x="136" y="110"/>
                  </a:cxn>
                  <a:cxn ang="0">
                    <a:pos x="172" y="93"/>
                  </a:cxn>
                  <a:cxn ang="0">
                    <a:pos x="250" y="103"/>
                  </a:cxn>
                  <a:cxn ang="0">
                    <a:pos x="284" y="130"/>
                  </a:cxn>
                  <a:cxn ang="0">
                    <a:pos x="301" y="153"/>
                  </a:cxn>
                  <a:cxn ang="0">
                    <a:pos x="312" y="174"/>
                  </a:cxn>
                  <a:cxn ang="0">
                    <a:pos x="321" y="197"/>
                  </a:cxn>
                  <a:cxn ang="0">
                    <a:pos x="329" y="300"/>
                  </a:cxn>
                  <a:cxn ang="0">
                    <a:pos x="318" y="343"/>
                  </a:cxn>
                  <a:cxn ang="0">
                    <a:pos x="309" y="364"/>
                  </a:cxn>
                  <a:cxn ang="0">
                    <a:pos x="293" y="391"/>
                  </a:cxn>
                  <a:cxn ang="0">
                    <a:pos x="278" y="407"/>
                  </a:cxn>
                  <a:cxn ang="0">
                    <a:pos x="250" y="428"/>
                  </a:cxn>
                  <a:cxn ang="0">
                    <a:pos x="182" y="529"/>
                  </a:cxn>
                  <a:cxn ang="0">
                    <a:pos x="110" y="503"/>
                  </a:cxn>
                  <a:cxn ang="0">
                    <a:pos x="80" y="478"/>
                  </a:cxn>
                  <a:cxn ang="0">
                    <a:pos x="58" y="455"/>
                  </a:cxn>
                  <a:cxn ang="0">
                    <a:pos x="41" y="428"/>
                  </a:cxn>
                  <a:cxn ang="0">
                    <a:pos x="25" y="398"/>
                  </a:cxn>
                  <a:cxn ang="0">
                    <a:pos x="14" y="364"/>
                  </a:cxn>
                  <a:cxn ang="0">
                    <a:pos x="1" y="238"/>
                  </a:cxn>
                  <a:cxn ang="0">
                    <a:pos x="16" y="162"/>
                  </a:cxn>
                  <a:cxn ang="0">
                    <a:pos x="24" y="139"/>
                  </a:cxn>
                  <a:cxn ang="0">
                    <a:pos x="33" y="118"/>
                  </a:cxn>
                  <a:cxn ang="0">
                    <a:pos x="52" y="87"/>
                  </a:cxn>
                  <a:cxn ang="0">
                    <a:pos x="72" y="61"/>
                  </a:cxn>
                  <a:cxn ang="0">
                    <a:pos x="96" y="40"/>
                  </a:cxn>
                  <a:cxn ang="0">
                    <a:pos x="121" y="22"/>
                  </a:cxn>
                  <a:cxn ang="0">
                    <a:pos x="198" y="0"/>
                  </a:cxn>
                  <a:cxn ang="0">
                    <a:pos x="293" y="32"/>
                  </a:cxn>
                  <a:cxn ang="0">
                    <a:pos x="317" y="54"/>
                  </a:cxn>
                  <a:cxn ang="0">
                    <a:pos x="338" y="79"/>
                  </a:cxn>
                  <a:cxn ang="0">
                    <a:pos x="357" y="107"/>
                  </a:cxn>
                  <a:cxn ang="0">
                    <a:pos x="373" y="139"/>
                  </a:cxn>
                  <a:cxn ang="0">
                    <a:pos x="393" y="212"/>
                  </a:cxn>
                  <a:cxn ang="0">
                    <a:pos x="393" y="315"/>
                  </a:cxn>
                  <a:cxn ang="0">
                    <a:pos x="380" y="373"/>
                  </a:cxn>
                  <a:cxn ang="0">
                    <a:pos x="372" y="393"/>
                  </a:cxn>
                  <a:cxn ang="0">
                    <a:pos x="358" y="423"/>
                  </a:cxn>
                  <a:cxn ang="0">
                    <a:pos x="341" y="449"/>
                  </a:cxn>
                  <a:cxn ang="0">
                    <a:pos x="321" y="474"/>
                  </a:cxn>
                  <a:cxn ang="0">
                    <a:pos x="300" y="494"/>
                  </a:cxn>
                  <a:cxn ang="0">
                    <a:pos x="276" y="510"/>
                  </a:cxn>
                  <a:cxn ang="0">
                    <a:pos x="224" y="529"/>
                  </a:cxn>
                </a:cxnLst>
                <a:rect l="0" t="0" r="r" b="b"/>
                <a:pathLst>
                  <a:path w="397" h="529">
                    <a:moveTo>
                      <a:pt x="198" y="442"/>
                    </a:moveTo>
                    <a:lnTo>
                      <a:pt x="172" y="439"/>
                    </a:lnTo>
                    <a:lnTo>
                      <a:pt x="148" y="428"/>
                    </a:lnTo>
                    <a:lnTo>
                      <a:pt x="136" y="421"/>
                    </a:lnTo>
                    <a:lnTo>
                      <a:pt x="125" y="412"/>
                    </a:lnTo>
                    <a:lnTo>
                      <a:pt x="114" y="402"/>
                    </a:lnTo>
                    <a:lnTo>
                      <a:pt x="105" y="391"/>
                    </a:lnTo>
                    <a:lnTo>
                      <a:pt x="101" y="384"/>
                    </a:lnTo>
                    <a:lnTo>
                      <a:pt x="97" y="378"/>
                    </a:lnTo>
                    <a:lnTo>
                      <a:pt x="93" y="371"/>
                    </a:lnTo>
                    <a:lnTo>
                      <a:pt x="89" y="364"/>
                    </a:lnTo>
                    <a:lnTo>
                      <a:pt x="85" y="357"/>
                    </a:lnTo>
                    <a:lnTo>
                      <a:pt x="82" y="350"/>
                    </a:lnTo>
                    <a:lnTo>
                      <a:pt x="80" y="343"/>
                    </a:lnTo>
                    <a:lnTo>
                      <a:pt x="77" y="334"/>
                    </a:lnTo>
                    <a:lnTo>
                      <a:pt x="69" y="300"/>
                    </a:lnTo>
                    <a:lnTo>
                      <a:pt x="66" y="267"/>
                    </a:lnTo>
                    <a:lnTo>
                      <a:pt x="69" y="229"/>
                    </a:lnTo>
                    <a:lnTo>
                      <a:pt x="72" y="213"/>
                    </a:lnTo>
                    <a:lnTo>
                      <a:pt x="77" y="197"/>
                    </a:lnTo>
                    <a:lnTo>
                      <a:pt x="80" y="189"/>
                    </a:lnTo>
                    <a:lnTo>
                      <a:pt x="82" y="181"/>
                    </a:lnTo>
                    <a:lnTo>
                      <a:pt x="85" y="174"/>
                    </a:lnTo>
                    <a:lnTo>
                      <a:pt x="89" y="167"/>
                    </a:lnTo>
                    <a:lnTo>
                      <a:pt x="93" y="160"/>
                    </a:lnTo>
                    <a:lnTo>
                      <a:pt x="97" y="153"/>
                    </a:lnTo>
                    <a:lnTo>
                      <a:pt x="101" y="148"/>
                    </a:lnTo>
                    <a:lnTo>
                      <a:pt x="105" y="141"/>
                    </a:lnTo>
                    <a:lnTo>
                      <a:pt x="110" y="135"/>
                    </a:lnTo>
                    <a:lnTo>
                      <a:pt x="114" y="130"/>
                    </a:lnTo>
                    <a:lnTo>
                      <a:pt x="120" y="125"/>
                    </a:lnTo>
                    <a:lnTo>
                      <a:pt x="125" y="119"/>
                    </a:lnTo>
                    <a:lnTo>
                      <a:pt x="136" y="110"/>
                    </a:lnTo>
                    <a:lnTo>
                      <a:pt x="148" y="103"/>
                    </a:lnTo>
                    <a:lnTo>
                      <a:pt x="160" y="98"/>
                    </a:lnTo>
                    <a:lnTo>
                      <a:pt x="172" y="93"/>
                    </a:lnTo>
                    <a:lnTo>
                      <a:pt x="198" y="89"/>
                    </a:lnTo>
                    <a:lnTo>
                      <a:pt x="225" y="93"/>
                    </a:lnTo>
                    <a:lnTo>
                      <a:pt x="250" y="103"/>
                    </a:lnTo>
                    <a:lnTo>
                      <a:pt x="262" y="110"/>
                    </a:lnTo>
                    <a:lnTo>
                      <a:pt x="273" y="119"/>
                    </a:lnTo>
                    <a:lnTo>
                      <a:pt x="284" y="130"/>
                    </a:lnTo>
                    <a:lnTo>
                      <a:pt x="293" y="141"/>
                    </a:lnTo>
                    <a:lnTo>
                      <a:pt x="297" y="148"/>
                    </a:lnTo>
                    <a:lnTo>
                      <a:pt x="301" y="153"/>
                    </a:lnTo>
                    <a:lnTo>
                      <a:pt x="305" y="160"/>
                    </a:lnTo>
                    <a:lnTo>
                      <a:pt x="309" y="167"/>
                    </a:lnTo>
                    <a:lnTo>
                      <a:pt x="312" y="174"/>
                    </a:lnTo>
                    <a:lnTo>
                      <a:pt x="316" y="181"/>
                    </a:lnTo>
                    <a:lnTo>
                      <a:pt x="318" y="189"/>
                    </a:lnTo>
                    <a:lnTo>
                      <a:pt x="321" y="197"/>
                    </a:lnTo>
                    <a:lnTo>
                      <a:pt x="329" y="229"/>
                    </a:lnTo>
                    <a:lnTo>
                      <a:pt x="332" y="267"/>
                    </a:lnTo>
                    <a:lnTo>
                      <a:pt x="329" y="300"/>
                    </a:lnTo>
                    <a:lnTo>
                      <a:pt x="325" y="318"/>
                    </a:lnTo>
                    <a:lnTo>
                      <a:pt x="321" y="334"/>
                    </a:lnTo>
                    <a:lnTo>
                      <a:pt x="318" y="343"/>
                    </a:lnTo>
                    <a:lnTo>
                      <a:pt x="316" y="350"/>
                    </a:lnTo>
                    <a:lnTo>
                      <a:pt x="312" y="357"/>
                    </a:lnTo>
                    <a:lnTo>
                      <a:pt x="309" y="364"/>
                    </a:lnTo>
                    <a:lnTo>
                      <a:pt x="305" y="371"/>
                    </a:lnTo>
                    <a:lnTo>
                      <a:pt x="301" y="378"/>
                    </a:lnTo>
                    <a:lnTo>
                      <a:pt x="293" y="391"/>
                    </a:lnTo>
                    <a:lnTo>
                      <a:pt x="288" y="396"/>
                    </a:lnTo>
                    <a:lnTo>
                      <a:pt x="284" y="402"/>
                    </a:lnTo>
                    <a:lnTo>
                      <a:pt x="278" y="407"/>
                    </a:lnTo>
                    <a:lnTo>
                      <a:pt x="273" y="412"/>
                    </a:lnTo>
                    <a:lnTo>
                      <a:pt x="262" y="421"/>
                    </a:lnTo>
                    <a:lnTo>
                      <a:pt x="250" y="428"/>
                    </a:lnTo>
                    <a:lnTo>
                      <a:pt x="238" y="433"/>
                    </a:lnTo>
                    <a:lnTo>
                      <a:pt x="225" y="439"/>
                    </a:lnTo>
                    <a:lnTo>
                      <a:pt x="182" y="529"/>
                    </a:lnTo>
                    <a:lnTo>
                      <a:pt x="145" y="520"/>
                    </a:lnTo>
                    <a:lnTo>
                      <a:pt x="128" y="513"/>
                    </a:lnTo>
                    <a:lnTo>
                      <a:pt x="110" y="503"/>
                    </a:lnTo>
                    <a:lnTo>
                      <a:pt x="94" y="492"/>
                    </a:lnTo>
                    <a:lnTo>
                      <a:pt x="88" y="485"/>
                    </a:lnTo>
                    <a:lnTo>
                      <a:pt x="80" y="478"/>
                    </a:lnTo>
                    <a:lnTo>
                      <a:pt x="73" y="471"/>
                    </a:lnTo>
                    <a:lnTo>
                      <a:pt x="65" y="464"/>
                    </a:lnTo>
                    <a:lnTo>
                      <a:pt x="58" y="455"/>
                    </a:lnTo>
                    <a:lnTo>
                      <a:pt x="53" y="446"/>
                    </a:lnTo>
                    <a:lnTo>
                      <a:pt x="46" y="437"/>
                    </a:lnTo>
                    <a:lnTo>
                      <a:pt x="41" y="428"/>
                    </a:lnTo>
                    <a:lnTo>
                      <a:pt x="36" y="418"/>
                    </a:lnTo>
                    <a:lnTo>
                      <a:pt x="30" y="407"/>
                    </a:lnTo>
                    <a:lnTo>
                      <a:pt x="25" y="398"/>
                    </a:lnTo>
                    <a:lnTo>
                      <a:pt x="21" y="387"/>
                    </a:lnTo>
                    <a:lnTo>
                      <a:pt x="17" y="375"/>
                    </a:lnTo>
                    <a:lnTo>
                      <a:pt x="14" y="364"/>
                    </a:lnTo>
                    <a:lnTo>
                      <a:pt x="4" y="316"/>
                    </a:lnTo>
                    <a:lnTo>
                      <a:pt x="0" y="267"/>
                    </a:lnTo>
                    <a:lnTo>
                      <a:pt x="1" y="238"/>
                    </a:lnTo>
                    <a:lnTo>
                      <a:pt x="4" y="212"/>
                    </a:lnTo>
                    <a:lnTo>
                      <a:pt x="9" y="187"/>
                    </a:lnTo>
                    <a:lnTo>
                      <a:pt x="16" y="162"/>
                    </a:lnTo>
                    <a:lnTo>
                      <a:pt x="20" y="151"/>
                    </a:lnTo>
                    <a:lnTo>
                      <a:pt x="21" y="146"/>
                    </a:lnTo>
                    <a:lnTo>
                      <a:pt x="24" y="139"/>
                    </a:lnTo>
                    <a:lnTo>
                      <a:pt x="28" y="128"/>
                    </a:lnTo>
                    <a:lnTo>
                      <a:pt x="30" y="123"/>
                    </a:lnTo>
                    <a:lnTo>
                      <a:pt x="33" y="118"/>
                    </a:lnTo>
                    <a:lnTo>
                      <a:pt x="38" y="107"/>
                    </a:lnTo>
                    <a:lnTo>
                      <a:pt x="45" y="98"/>
                    </a:lnTo>
                    <a:lnTo>
                      <a:pt x="52" y="87"/>
                    </a:lnTo>
                    <a:lnTo>
                      <a:pt x="57" y="79"/>
                    </a:lnTo>
                    <a:lnTo>
                      <a:pt x="65" y="70"/>
                    </a:lnTo>
                    <a:lnTo>
                      <a:pt x="72" y="61"/>
                    </a:lnTo>
                    <a:lnTo>
                      <a:pt x="80" y="54"/>
                    </a:lnTo>
                    <a:lnTo>
                      <a:pt x="88" y="47"/>
                    </a:lnTo>
                    <a:lnTo>
                      <a:pt x="96" y="40"/>
                    </a:lnTo>
                    <a:lnTo>
                      <a:pt x="104" y="32"/>
                    </a:lnTo>
                    <a:lnTo>
                      <a:pt x="112" y="27"/>
                    </a:lnTo>
                    <a:lnTo>
                      <a:pt x="121" y="22"/>
                    </a:lnTo>
                    <a:lnTo>
                      <a:pt x="140" y="13"/>
                    </a:lnTo>
                    <a:lnTo>
                      <a:pt x="158" y="6"/>
                    </a:lnTo>
                    <a:lnTo>
                      <a:pt x="198" y="0"/>
                    </a:lnTo>
                    <a:lnTo>
                      <a:pt x="238" y="6"/>
                    </a:lnTo>
                    <a:lnTo>
                      <a:pt x="276" y="22"/>
                    </a:lnTo>
                    <a:lnTo>
                      <a:pt x="293" y="32"/>
                    </a:lnTo>
                    <a:lnTo>
                      <a:pt x="301" y="40"/>
                    </a:lnTo>
                    <a:lnTo>
                      <a:pt x="309" y="47"/>
                    </a:lnTo>
                    <a:lnTo>
                      <a:pt x="317" y="54"/>
                    </a:lnTo>
                    <a:lnTo>
                      <a:pt x="325" y="61"/>
                    </a:lnTo>
                    <a:lnTo>
                      <a:pt x="332" y="70"/>
                    </a:lnTo>
                    <a:lnTo>
                      <a:pt x="338" y="79"/>
                    </a:lnTo>
                    <a:lnTo>
                      <a:pt x="345" y="87"/>
                    </a:lnTo>
                    <a:lnTo>
                      <a:pt x="352" y="98"/>
                    </a:lnTo>
                    <a:lnTo>
                      <a:pt x="357" y="107"/>
                    </a:lnTo>
                    <a:lnTo>
                      <a:pt x="362" y="118"/>
                    </a:lnTo>
                    <a:lnTo>
                      <a:pt x="368" y="128"/>
                    </a:lnTo>
                    <a:lnTo>
                      <a:pt x="373" y="139"/>
                    </a:lnTo>
                    <a:lnTo>
                      <a:pt x="377" y="151"/>
                    </a:lnTo>
                    <a:lnTo>
                      <a:pt x="381" y="162"/>
                    </a:lnTo>
                    <a:lnTo>
                      <a:pt x="393" y="212"/>
                    </a:lnTo>
                    <a:lnTo>
                      <a:pt x="397" y="267"/>
                    </a:lnTo>
                    <a:lnTo>
                      <a:pt x="396" y="290"/>
                    </a:lnTo>
                    <a:lnTo>
                      <a:pt x="393" y="315"/>
                    </a:lnTo>
                    <a:lnTo>
                      <a:pt x="389" y="338"/>
                    </a:lnTo>
                    <a:lnTo>
                      <a:pt x="384" y="361"/>
                    </a:lnTo>
                    <a:lnTo>
                      <a:pt x="380" y="373"/>
                    </a:lnTo>
                    <a:lnTo>
                      <a:pt x="376" y="384"/>
                    </a:lnTo>
                    <a:lnTo>
                      <a:pt x="374" y="387"/>
                    </a:lnTo>
                    <a:lnTo>
                      <a:pt x="372" y="393"/>
                    </a:lnTo>
                    <a:lnTo>
                      <a:pt x="368" y="403"/>
                    </a:lnTo>
                    <a:lnTo>
                      <a:pt x="364" y="414"/>
                    </a:lnTo>
                    <a:lnTo>
                      <a:pt x="358" y="423"/>
                    </a:lnTo>
                    <a:lnTo>
                      <a:pt x="353" y="432"/>
                    </a:lnTo>
                    <a:lnTo>
                      <a:pt x="346" y="442"/>
                    </a:lnTo>
                    <a:lnTo>
                      <a:pt x="341" y="449"/>
                    </a:lnTo>
                    <a:lnTo>
                      <a:pt x="334" y="458"/>
                    </a:lnTo>
                    <a:lnTo>
                      <a:pt x="328" y="465"/>
                    </a:lnTo>
                    <a:lnTo>
                      <a:pt x="321" y="474"/>
                    </a:lnTo>
                    <a:lnTo>
                      <a:pt x="314" y="481"/>
                    </a:lnTo>
                    <a:lnTo>
                      <a:pt x="306" y="487"/>
                    </a:lnTo>
                    <a:lnTo>
                      <a:pt x="300" y="494"/>
                    </a:lnTo>
                    <a:lnTo>
                      <a:pt x="292" y="499"/>
                    </a:lnTo>
                    <a:lnTo>
                      <a:pt x="284" y="504"/>
                    </a:lnTo>
                    <a:lnTo>
                      <a:pt x="276" y="510"/>
                    </a:lnTo>
                    <a:lnTo>
                      <a:pt x="258" y="519"/>
                    </a:lnTo>
                    <a:lnTo>
                      <a:pt x="241" y="524"/>
                    </a:lnTo>
                    <a:lnTo>
                      <a:pt x="224" y="529"/>
                    </a:lnTo>
                    <a:lnTo>
                      <a:pt x="198" y="442"/>
                    </a:lnTo>
                    <a:lnTo>
                      <a:pt x="198" y="442"/>
                    </a:lnTo>
                    <a:close/>
                  </a:path>
                </a:pathLst>
              </a:custGeom>
              <a:solidFill>
                <a:srgbClr val="969696"/>
              </a:solidFill>
              <a:ln w="9525">
                <a:noFill/>
                <a:round/>
                <a:headEnd/>
                <a:tailEnd/>
              </a:ln>
              <a:effectLst/>
            </p:spPr>
            <p:txBody>
              <a:bodyPr/>
              <a:lstStyle/>
              <a:p>
                <a:endParaRPr lang="en-GB"/>
              </a:p>
            </p:txBody>
          </p:sp>
          <p:sp>
            <p:nvSpPr>
              <p:cNvPr id="39" name="Freeform 25"/>
              <p:cNvSpPr>
                <a:spLocks/>
              </p:cNvSpPr>
              <p:nvPr/>
            </p:nvSpPr>
            <p:spPr bwMode="auto">
              <a:xfrm>
                <a:off x="2260" y="3302"/>
                <a:ext cx="1723" cy="435"/>
              </a:xfrm>
              <a:custGeom>
                <a:avLst/>
                <a:gdLst/>
                <a:ahLst/>
                <a:cxnLst>
                  <a:cxn ang="0">
                    <a:pos x="1708" y="505"/>
                  </a:cxn>
                  <a:cxn ang="0">
                    <a:pos x="1688" y="477"/>
                  </a:cxn>
                  <a:cxn ang="0">
                    <a:pos x="1668" y="449"/>
                  </a:cxn>
                  <a:cxn ang="0">
                    <a:pos x="1648" y="422"/>
                  </a:cxn>
                  <a:cxn ang="0">
                    <a:pos x="1628" y="395"/>
                  </a:cxn>
                  <a:cxn ang="0">
                    <a:pos x="1607" y="371"/>
                  </a:cxn>
                  <a:cxn ang="0">
                    <a:pos x="1584" y="346"/>
                  </a:cxn>
                  <a:cxn ang="0">
                    <a:pos x="1563" y="323"/>
                  </a:cxn>
                  <a:cxn ang="0">
                    <a:pos x="1540" y="300"/>
                  </a:cxn>
                  <a:cxn ang="0">
                    <a:pos x="1512" y="273"/>
                  </a:cxn>
                  <a:cxn ang="0">
                    <a:pos x="1465" y="230"/>
                  </a:cxn>
                  <a:cxn ang="0">
                    <a:pos x="1417" y="193"/>
                  </a:cxn>
                  <a:cxn ang="0">
                    <a:pos x="1369" y="159"/>
                  </a:cxn>
                  <a:cxn ang="0">
                    <a:pos x="1320" y="127"/>
                  </a:cxn>
                  <a:cxn ang="0">
                    <a:pos x="1268" y="99"/>
                  </a:cxn>
                  <a:cxn ang="0">
                    <a:pos x="1217" y="74"/>
                  </a:cxn>
                  <a:cxn ang="0">
                    <a:pos x="1139" y="44"/>
                  </a:cxn>
                  <a:cxn ang="0">
                    <a:pos x="1032" y="16"/>
                  </a:cxn>
                  <a:cxn ang="0">
                    <a:pos x="843" y="0"/>
                  </a:cxn>
                  <a:cxn ang="0">
                    <a:pos x="625" y="32"/>
                  </a:cxn>
                  <a:cxn ang="0">
                    <a:pos x="520" y="69"/>
                  </a:cxn>
                  <a:cxn ang="0">
                    <a:pos x="455" y="99"/>
                  </a:cxn>
                  <a:cxn ang="0">
                    <a:pos x="403" y="127"/>
                  </a:cxn>
                  <a:cxn ang="0">
                    <a:pos x="352" y="159"/>
                  </a:cxn>
                  <a:cxn ang="0">
                    <a:pos x="303" y="195"/>
                  </a:cxn>
                  <a:cxn ang="0">
                    <a:pos x="255" y="234"/>
                  </a:cxn>
                  <a:cxn ang="0">
                    <a:pos x="207" y="275"/>
                  </a:cxn>
                  <a:cxn ang="0">
                    <a:pos x="184" y="298"/>
                  </a:cxn>
                  <a:cxn ang="0">
                    <a:pos x="161" y="321"/>
                  </a:cxn>
                  <a:cxn ang="0">
                    <a:pos x="139" y="346"/>
                  </a:cxn>
                  <a:cxn ang="0">
                    <a:pos x="112" y="376"/>
                  </a:cxn>
                  <a:cxn ang="0">
                    <a:pos x="79" y="418"/>
                  </a:cxn>
                  <a:cxn ang="0">
                    <a:pos x="57" y="447"/>
                  </a:cxn>
                  <a:cxn ang="0">
                    <a:pos x="36" y="475"/>
                  </a:cxn>
                  <a:cxn ang="0">
                    <a:pos x="7" y="518"/>
                  </a:cxn>
                  <a:cxn ang="0">
                    <a:pos x="215" y="507"/>
                  </a:cxn>
                  <a:cxn ang="0">
                    <a:pos x="251" y="466"/>
                  </a:cxn>
                  <a:cxn ang="0">
                    <a:pos x="288" y="427"/>
                  </a:cxn>
                  <a:cxn ang="0">
                    <a:pos x="325" y="392"/>
                  </a:cxn>
                  <a:cxn ang="0">
                    <a:pos x="364" y="360"/>
                  </a:cxn>
                  <a:cxn ang="0">
                    <a:pos x="404" y="330"/>
                  </a:cxn>
                  <a:cxn ang="0">
                    <a:pos x="445" y="303"/>
                  </a:cxn>
                  <a:cxn ang="0">
                    <a:pos x="487" y="278"/>
                  </a:cxn>
                  <a:cxn ang="0">
                    <a:pos x="551" y="246"/>
                  </a:cxn>
                  <a:cxn ang="0">
                    <a:pos x="637" y="214"/>
                  </a:cxn>
                  <a:cxn ang="0">
                    <a:pos x="771" y="186"/>
                  </a:cxn>
                  <a:cxn ang="0">
                    <a:pos x="1085" y="214"/>
                  </a:cxn>
                  <a:cxn ang="0">
                    <a:pos x="1172" y="246"/>
                  </a:cxn>
                  <a:cxn ang="0">
                    <a:pos x="1245" y="284"/>
                  </a:cxn>
                  <a:cxn ang="0">
                    <a:pos x="1288" y="308"/>
                  </a:cxn>
                  <a:cxn ang="0">
                    <a:pos x="1328" y="337"/>
                  </a:cxn>
                  <a:cxn ang="0">
                    <a:pos x="1368" y="367"/>
                  </a:cxn>
                  <a:cxn ang="0">
                    <a:pos x="1407" y="401"/>
                  </a:cxn>
                  <a:cxn ang="0">
                    <a:pos x="1444" y="436"/>
                  </a:cxn>
                  <a:cxn ang="0">
                    <a:pos x="1481" y="475"/>
                  </a:cxn>
                  <a:cxn ang="0">
                    <a:pos x="1516" y="518"/>
                  </a:cxn>
                </a:cxnLst>
                <a:rect l="0" t="0" r="r" b="b"/>
                <a:pathLst>
                  <a:path w="1723" h="529">
                    <a:moveTo>
                      <a:pt x="1723" y="529"/>
                    </a:moveTo>
                    <a:lnTo>
                      <a:pt x="1717" y="520"/>
                    </a:lnTo>
                    <a:lnTo>
                      <a:pt x="1713" y="513"/>
                    </a:lnTo>
                    <a:lnTo>
                      <a:pt x="1708" y="505"/>
                    </a:lnTo>
                    <a:lnTo>
                      <a:pt x="1703" y="498"/>
                    </a:lnTo>
                    <a:lnTo>
                      <a:pt x="1699" y="491"/>
                    </a:lnTo>
                    <a:lnTo>
                      <a:pt x="1693" y="484"/>
                    </a:lnTo>
                    <a:lnTo>
                      <a:pt x="1688" y="477"/>
                    </a:lnTo>
                    <a:lnTo>
                      <a:pt x="1684" y="470"/>
                    </a:lnTo>
                    <a:lnTo>
                      <a:pt x="1679" y="463"/>
                    </a:lnTo>
                    <a:lnTo>
                      <a:pt x="1673" y="456"/>
                    </a:lnTo>
                    <a:lnTo>
                      <a:pt x="1668" y="449"/>
                    </a:lnTo>
                    <a:lnTo>
                      <a:pt x="1664" y="443"/>
                    </a:lnTo>
                    <a:lnTo>
                      <a:pt x="1659" y="436"/>
                    </a:lnTo>
                    <a:lnTo>
                      <a:pt x="1653" y="429"/>
                    </a:lnTo>
                    <a:lnTo>
                      <a:pt x="1648" y="422"/>
                    </a:lnTo>
                    <a:lnTo>
                      <a:pt x="1643" y="417"/>
                    </a:lnTo>
                    <a:lnTo>
                      <a:pt x="1637" y="410"/>
                    </a:lnTo>
                    <a:lnTo>
                      <a:pt x="1632" y="403"/>
                    </a:lnTo>
                    <a:lnTo>
                      <a:pt x="1628" y="395"/>
                    </a:lnTo>
                    <a:lnTo>
                      <a:pt x="1623" y="390"/>
                    </a:lnTo>
                    <a:lnTo>
                      <a:pt x="1617" y="383"/>
                    </a:lnTo>
                    <a:lnTo>
                      <a:pt x="1612" y="378"/>
                    </a:lnTo>
                    <a:lnTo>
                      <a:pt x="1607" y="371"/>
                    </a:lnTo>
                    <a:lnTo>
                      <a:pt x="1601" y="365"/>
                    </a:lnTo>
                    <a:lnTo>
                      <a:pt x="1596" y="358"/>
                    </a:lnTo>
                    <a:lnTo>
                      <a:pt x="1589" y="353"/>
                    </a:lnTo>
                    <a:lnTo>
                      <a:pt x="1584" y="346"/>
                    </a:lnTo>
                    <a:lnTo>
                      <a:pt x="1579" y="340"/>
                    </a:lnTo>
                    <a:lnTo>
                      <a:pt x="1573" y="335"/>
                    </a:lnTo>
                    <a:lnTo>
                      <a:pt x="1568" y="328"/>
                    </a:lnTo>
                    <a:lnTo>
                      <a:pt x="1563" y="323"/>
                    </a:lnTo>
                    <a:lnTo>
                      <a:pt x="1557" y="317"/>
                    </a:lnTo>
                    <a:lnTo>
                      <a:pt x="1552" y="310"/>
                    </a:lnTo>
                    <a:lnTo>
                      <a:pt x="1545" y="305"/>
                    </a:lnTo>
                    <a:lnTo>
                      <a:pt x="1540" y="300"/>
                    </a:lnTo>
                    <a:lnTo>
                      <a:pt x="1535" y="294"/>
                    </a:lnTo>
                    <a:lnTo>
                      <a:pt x="1529" y="289"/>
                    </a:lnTo>
                    <a:lnTo>
                      <a:pt x="1523" y="284"/>
                    </a:lnTo>
                    <a:lnTo>
                      <a:pt x="1512" y="273"/>
                    </a:lnTo>
                    <a:lnTo>
                      <a:pt x="1500" y="262"/>
                    </a:lnTo>
                    <a:lnTo>
                      <a:pt x="1489" y="252"/>
                    </a:lnTo>
                    <a:lnTo>
                      <a:pt x="1477" y="241"/>
                    </a:lnTo>
                    <a:lnTo>
                      <a:pt x="1465" y="230"/>
                    </a:lnTo>
                    <a:lnTo>
                      <a:pt x="1453" y="221"/>
                    </a:lnTo>
                    <a:lnTo>
                      <a:pt x="1441" y="211"/>
                    </a:lnTo>
                    <a:lnTo>
                      <a:pt x="1429" y="202"/>
                    </a:lnTo>
                    <a:lnTo>
                      <a:pt x="1417" y="193"/>
                    </a:lnTo>
                    <a:lnTo>
                      <a:pt x="1405" y="184"/>
                    </a:lnTo>
                    <a:lnTo>
                      <a:pt x="1393" y="175"/>
                    </a:lnTo>
                    <a:lnTo>
                      <a:pt x="1381" y="166"/>
                    </a:lnTo>
                    <a:lnTo>
                      <a:pt x="1369" y="159"/>
                    </a:lnTo>
                    <a:lnTo>
                      <a:pt x="1356" y="150"/>
                    </a:lnTo>
                    <a:lnTo>
                      <a:pt x="1344" y="142"/>
                    </a:lnTo>
                    <a:lnTo>
                      <a:pt x="1332" y="135"/>
                    </a:lnTo>
                    <a:lnTo>
                      <a:pt x="1320" y="127"/>
                    </a:lnTo>
                    <a:lnTo>
                      <a:pt x="1307" y="120"/>
                    </a:lnTo>
                    <a:lnTo>
                      <a:pt x="1295" y="113"/>
                    </a:lnTo>
                    <a:lnTo>
                      <a:pt x="1281" y="106"/>
                    </a:lnTo>
                    <a:lnTo>
                      <a:pt x="1268" y="99"/>
                    </a:lnTo>
                    <a:lnTo>
                      <a:pt x="1256" y="94"/>
                    </a:lnTo>
                    <a:lnTo>
                      <a:pt x="1243" y="87"/>
                    </a:lnTo>
                    <a:lnTo>
                      <a:pt x="1229" y="81"/>
                    </a:lnTo>
                    <a:lnTo>
                      <a:pt x="1217" y="74"/>
                    </a:lnTo>
                    <a:lnTo>
                      <a:pt x="1204" y="69"/>
                    </a:lnTo>
                    <a:lnTo>
                      <a:pt x="1191" y="64"/>
                    </a:lnTo>
                    <a:lnTo>
                      <a:pt x="1165" y="55"/>
                    </a:lnTo>
                    <a:lnTo>
                      <a:pt x="1139" y="44"/>
                    </a:lnTo>
                    <a:lnTo>
                      <a:pt x="1112" y="35"/>
                    </a:lnTo>
                    <a:lnTo>
                      <a:pt x="1085" y="28"/>
                    </a:lnTo>
                    <a:lnTo>
                      <a:pt x="1059" y="23"/>
                    </a:lnTo>
                    <a:lnTo>
                      <a:pt x="1032" y="16"/>
                    </a:lnTo>
                    <a:lnTo>
                      <a:pt x="1005" y="10"/>
                    </a:lnTo>
                    <a:lnTo>
                      <a:pt x="951" y="3"/>
                    </a:lnTo>
                    <a:lnTo>
                      <a:pt x="896" y="0"/>
                    </a:lnTo>
                    <a:lnTo>
                      <a:pt x="843" y="0"/>
                    </a:lnTo>
                    <a:lnTo>
                      <a:pt x="733" y="9"/>
                    </a:lnTo>
                    <a:lnTo>
                      <a:pt x="680" y="17"/>
                    </a:lnTo>
                    <a:lnTo>
                      <a:pt x="653" y="24"/>
                    </a:lnTo>
                    <a:lnTo>
                      <a:pt x="625" y="32"/>
                    </a:lnTo>
                    <a:lnTo>
                      <a:pt x="599" y="39"/>
                    </a:lnTo>
                    <a:lnTo>
                      <a:pt x="572" y="48"/>
                    </a:lnTo>
                    <a:lnTo>
                      <a:pt x="547" y="58"/>
                    </a:lnTo>
                    <a:lnTo>
                      <a:pt x="520" y="69"/>
                    </a:lnTo>
                    <a:lnTo>
                      <a:pt x="493" y="80"/>
                    </a:lnTo>
                    <a:lnTo>
                      <a:pt x="480" y="87"/>
                    </a:lnTo>
                    <a:lnTo>
                      <a:pt x="468" y="92"/>
                    </a:lnTo>
                    <a:lnTo>
                      <a:pt x="455" y="99"/>
                    </a:lnTo>
                    <a:lnTo>
                      <a:pt x="441" y="106"/>
                    </a:lnTo>
                    <a:lnTo>
                      <a:pt x="429" y="113"/>
                    </a:lnTo>
                    <a:lnTo>
                      <a:pt x="416" y="120"/>
                    </a:lnTo>
                    <a:lnTo>
                      <a:pt x="403" y="127"/>
                    </a:lnTo>
                    <a:lnTo>
                      <a:pt x="391" y="135"/>
                    </a:lnTo>
                    <a:lnTo>
                      <a:pt x="377" y="142"/>
                    </a:lnTo>
                    <a:lnTo>
                      <a:pt x="365" y="150"/>
                    </a:lnTo>
                    <a:lnTo>
                      <a:pt x="352" y="159"/>
                    </a:lnTo>
                    <a:lnTo>
                      <a:pt x="340" y="166"/>
                    </a:lnTo>
                    <a:lnTo>
                      <a:pt x="328" y="175"/>
                    </a:lnTo>
                    <a:lnTo>
                      <a:pt x="315" y="186"/>
                    </a:lnTo>
                    <a:lnTo>
                      <a:pt x="303" y="195"/>
                    </a:lnTo>
                    <a:lnTo>
                      <a:pt x="291" y="204"/>
                    </a:lnTo>
                    <a:lnTo>
                      <a:pt x="279" y="213"/>
                    </a:lnTo>
                    <a:lnTo>
                      <a:pt x="267" y="223"/>
                    </a:lnTo>
                    <a:lnTo>
                      <a:pt x="255" y="234"/>
                    </a:lnTo>
                    <a:lnTo>
                      <a:pt x="243" y="243"/>
                    </a:lnTo>
                    <a:lnTo>
                      <a:pt x="231" y="253"/>
                    </a:lnTo>
                    <a:lnTo>
                      <a:pt x="219" y="264"/>
                    </a:lnTo>
                    <a:lnTo>
                      <a:pt x="207" y="275"/>
                    </a:lnTo>
                    <a:lnTo>
                      <a:pt x="201" y="282"/>
                    </a:lnTo>
                    <a:lnTo>
                      <a:pt x="195" y="287"/>
                    </a:lnTo>
                    <a:lnTo>
                      <a:pt x="189" y="292"/>
                    </a:lnTo>
                    <a:lnTo>
                      <a:pt x="184" y="298"/>
                    </a:lnTo>
                    <a:lnTo>
                      <a:pt x="177" y="303"/>
                    </a:lnTo>
                    <a:lnTo>
                      <a:pt x="172" y="310"/>
                    </a:lnTo>
                    <a:lnTo>
                      <a:pt x="167" y="316"/>
                    </a:lnTo>
                    <a:lnTo>
                      <a:pt x="161" y="321"/>
                    </a:lnTo>
                    <a:lnTo>
                      <a:pt x="155" y="328"/>
                    </a:lnTo>
                    <a:lnTo>
                      <a:pt x="149" y="333"/>
                    </a:lnTo>
                    <a:lnTo>
                      <a:pt x="144" y="340"/>
                    </a:lnTo>
                    <a:lnTo>
                      <a:pt x="139" y="346"/>
                    </a:lnTo>
                    <a:lnTo>
                      <a:pt x="132" y="353"/>
                    </a:lnTo>
                    <a:lnTo>
                      <a:pt x="127" y="358"/>
                    </a:lnTo>
                    <a:lnTo>
                      <a:pt x="120" y="367"/>
                    </a:lnTo>
                    <a:lnTo>
                      <a:pt x="112" y="376"/>
                    </a:lnTo>
                    <a:lnTo>
                      <a:pt x="104" y="387"/>
                    </a:lnTo>
                    <a:lnTo>
                      <a:pt x="96" y="395"/>
                    </a:lnTo>
                    <a:lnTo>
                      <a:pt x="87" y="406"/>
                    </a:lnTo>
                    <a:lnTo>
                      <a:pt x="79" y="418"/>
                    </a:lnTo>
                    <a:lnTo>
                      <a:pt x="71" y="429"/>
                    </a:lnTo>
                    <a:lnTo>
                      <a:pt x="65" y="434"/>
                    </a:lnTo>
                    <a:lnTo>
                      <a:pt x="61" y="440"/>
                    </a:lnTo>
                    <a:lnTo>
                      <a:pt x="57" y="447"/>
                    </a:lnTo>
                    <a:lnTo>
                      <a:pt x="53" y="452"/>
                    </a:lnTo>
                    <a:lnTo>
                      <a:pt x="44" y="463"/>
                    </a:lnTo>
                    <a:lnTo>
                      <a:pt x="40" y="468"/>
                    </a:lnTo>
                    <a:lnTo>
                      <a:pt x="36" y="475"/>
                    </a:lnTo>
                    <a:lnTo>
                      <a:pt x="28" y="486"/>
                    </a:lnTo>
                    <a:lnTo>
                      <a:pt x="20" y="497"/>
                    </a:lnTo>
                    <a:lnTo>
                      <a:pt x="13" y="507"/>
                    </a:lnTo>
                    <a:lnTo>
                      <a:pt x="7" y="518"/>
                    </a:lnTo>
                    <a:lnTo>
                      <a:pt x="0" y="529"/>
                    </a:lnTo>
                    <a:lnTo>
                      <a:pt x="197" y="529"/>
                    </a:lnTo>
                    <a:lnTo>
                      <a:pt x="207" y="518"/>
                    </a:lnTo>
                    <a:lnTo>
                      <a:pt x="215" y="507"/>
                    </a:lnTo>
                    <a:lnTo>
                      <a:pt x="224" y="497"/>
                    </a:lnTo>
                    <a:lnTo>
                      <a:pt x="233" y="486"/>
                    </a:lnTo>
                    <a:lnTo>
                      <a:pt x="241" y="475"/>
                    </a:lnTo>
                    <a:lnTo>
                      <a:pt x="251" y="466"/>
                    </a:lnTo>
                    <a:lnTo>
                      <a:pt x="260" y="456"/>
                    </a:lnTo>
                    <a:lnTo>
                      <a:pt x="269" y="447"/>
                    </a:lnTo>
                    <a:lnTo>
                      <a:pt x="279" y="436"/>
                    </a:lnTo>
                    <a:lnTo>
                      <a:pt x="288" y="427"/>
                    </a:lnTo>
                    <a:lnTo>
                      <a:pt x="297" y="418"/>
                    </a:lnTo>
                    <a:lnTo>
                      <a:pt x="307" y="410"/>
                    </a:lnTo>
                    <a:lnTo>
                      <a:pt x="316" y="401"/>
                    </a:lnTo>
                    <a:lnTo>
                      <a:pt x="325" y="392"/>
                    </a:lnTo>
                    <a:lnTo>
                      <a:pt x="335" y="385"/>
                    </a:lnTo>
                    <a:lnTo>
                      <a:pt x="345" y="376"/>
                    </a:lnTo>
                    <a:lnTo>
                      <a:pt x="355" y="367"/>
                    </a:lnTo>
                    <a:lnTo>
                      <a:pt x="364" y="360"/>
                    </a:lnTo>
                    <a:lnTo>
                      <a:pt x="375" y="353"/>
                    </a:lnTo>
                    <a:lnTo>
                      <a:pt x="384" y="344"/>
                    </a:lnTo>
                    <a:lnTo>
                      <a:pt x="395" y="337"/>
                    </a:lnTo>
                    <a:lnTo>
                      <a:pt x="404" y="330"/>
                    </a:lnTo>
                    <a:lnTo>
                      <a:pt x="415" y="323"/>
                    </a:lnTo>
                    <a:lnTo>
                      <a:pt x="425" y="316"/>
                    </a:lnTo>
                    <a:lnTo>
                      <a:pt x="435" y="308"/>
                    </a:lnTo>
                    <a:lnTo>
                      <a:pt x="445" y="303"/>
                    </a:lnTo>
                    <a:lnTo>
                      <a:pt x="456" y="296"/>
                    </a:lnTo>
                    <a:lnTo>
                      <a:pt x="465" y="291"/>
                    </a:lnTo>
                    <a:lnTo>
                      <a:pt x="476" y="284"/>
                    </a:lnTo>
                    <a:lnTo>
                      <a:pt x="487" y="278"/>
                    </a:lnTo>
                    <a:lnTo>
                      <a:pt x="497" y="273"/>
                    </a:lnTo>
                    <a:lnTo>
                      <a:pt x="508" y="268"/>
                    </a:lnTo>
                    <a:lnTo>
                      <a:pt x="529" y="257"/>
                    </a:lnTo>
                    <a:lnTo>
                      <a:pt x="551" y="246"/>
                    </a:lnTo>
                    <a:lnTo>
                      <a:pt x="572" y="237"/>
                    </a:lnTo>
                    <a:lnTo>
                      <a:pt x="593" y="229"/>
                    </a:lnTo>
                    <a:lnTo>
                      <a:pt x="616" y="221"/>
                    </a:lnTo>
                    <a:lnTo>
                      <a:pt x="637" y="214"/>
                    </a:lnTo>
                    <a:lnTo>
                      <a:pt x="660" y="207"/>
                    </a:lnTo>
                    <a:lnTo>
                      <a:pt x="681" y="202"/>
                    </a:lnTo>
                    <a:lnTo>
                      <a:pt x="727" y="193"/>
                    </a:lnTo>
                    <a:lnTo>
                      <a:pt x="771" y="186"/>
                    </a:lnTo>
                    <a:lnTo>
                      <a:pt x="861" y="181"/>
                    </a:lnTo>
                    <a:lnTo>
                      <a:pt x="951" y="186"/>
                    </a:lnTo>
                    <a:lnTo>
                      <a:pt x="1040" y="202"/>
                    </a:lnTo>
                    <a:lnTo>
                      <a:pt x="1085" y="214"/>
                    </a:lnTo>
                    <a:lnTo>
                      <a:pt x="1107" y="221"/>
                    </a:lnTo>
                    <a:lnTo>
                      <a:pt x="1128" y="229"/>
                    </a:lnTo>
                    <a:lnTo>
                      <a:pt x="1151" y="237"/>
                    </a:lnTo>
                    <a:lnTo>
                      <a:pt x="1172" y="246"/>
                    </a:lnTo>
                    <a:lnTo>
                      <a:pt x="1193" y="257"/>
                    </a:lnTo>
                    <a:lnTo>
                      <a:pt x="1215" y="268"/>
                    </a:lnTo>
                    <a:lnTo>
                      <a:pt x="1236" y="278"/>
                    </a:lnTo>
                    <a:lnTo>
                      <a:pt x="1245" y="284"/>
                    </a:lnTo>
                    <a:lnTo>
                      <a:pt x="1256" y="291"/>
                    </a:lnTo>
                    <a:lnTo>
                      <a:pt x="1267" y="296"/>
                    </a:lnTo>
                    <a:lnTo>
                      <a:pt x="1277" y="303"/>
                    </a:lnTo>
                    <a:lnTo>
                      <a:pt x="1288" y="308"/>
                    </a:lnTo>
                    <a:lnTo>
                      <a:pt x="1297" y="316"/>
                    </a:lnTo>
                    <a:lnTo>
                      <a:pt x="1308" y="323"/>
                    </a:lnTo>
                    <a:lnTo>
                      <a:pt x="1317" y="330"/>
                    </a:lnTo>
                    <a:lnTo>
                      <a:pt x="1328" y="337"/>
                    </a:lnTo>
                    <a:lnTo>
                      <a:pt x="1337" y="344"/>
                    </a:lnTo>
                    <a:lnTo>
                      <a:pt x="1348" y="353"/>
                    </a:lnTo>
                    <a:lnTo>
                      <a:pt x="1357" y="360"/>
                    </a:lnTo>
                    <a:lnTo>
                      <a:pt x="1368" y="367"/>
                    </a:lnTo>
                    <a:lnTo>
                      <a:pt x="1377" y="376"/>
                    </a:lnTo>
                    <a:lnTo>
                      <a:pt x="1387" y="385"/>
                    </a:lnTo>
                    <a:lnTo>
                      <a:pt x="1397" y="392"/>
                    </a:lnTo>
                    <a:lnTo>
                      <a:pt x="1407" y="401"/>
                    </a:lnTo>
                    <a:lnTo>
                      <a:pt x="1416" y="410"/>
                    </a:lnTo>
                    <a:lnTo>
                      <a:pt x="1425" y="418"/>
                    </a:lnTo>
                    <a:lnTo>
                      <a:pt x="1435" y="427"/>
                    </a:lnTo>
                    <a:lnTo>
                      <a:pt x="1444" y="436"/>
                    </a:lnTo>
                    <a:lnTo>
                      <a:pt x="1453" y="447"/>
                    </a:lnTo>
                    <a:lnTo>
                      <a:pt x="1463" y="456"/>
                    </a:lnTo>
                    <a:lnTo>
                      <a:pt x="1472" y="466"/>
                    </a:lnTo>
                    <a:lnTo>
                      <a:pt x="1481" y="475"/>
                    </a:lnTo>
                    <a:lnTo>
                      <a:pt x="1489" y="486"/>
                    </a:lnTo>
                    <a:lnTo>
                      <a:pt x="1499" y="497"/>
                    </a:lnTo>
                    <a:lnTo>
                      <a:pt x="1507" y="507"/>
                    </a:lnTo>
                    <a:lnTo>
                      <a:pt x="1516" y="518"/>
                    </a:lnTo>
                    <a:lnTo>
                      <a:pt x="1524" y="529"/>
                    </a:lnTo>
                    <a:lnTo>
                      <a:pt x="1723" y="529"/>
                    </a:lnTo>
                    <a:lnTo>
                      <a:pt x="1723" y="529"/>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40" name="Freeform 26"/>
              <p:cNvSpPr>
                <a:spLocks/>
              </p:cNvSpPr>
              <p:nvPr/>
            </p:nvSpPr>
            <p:spPr bwMode="auto">
              <a:xfrm>
                <a:off x="2260" y="3650"/>
                <a:ext cx="1720" cy="95"/>
              </a:xfrm>
              <a:custGeom>
                <a:avLst/>
                <a:gdLst/>
                <a:ahLst/>
                <a:cxnLst>
                  <a:cxn ang="0">
                    <a:pos x="1433" y="0"/>
                  </a:cxn>
                  <a:cxn ang="0">
                    <a:pos x="1720" y="95"/>
                  </a:cxn>
                  <a:cxn ang="0">
                    <a:pos x="0" y="95"/>
                  </a:cxn>
                  <a:cxn ang="0">
                    <a:pos x="299" y="0"/>
                  </a:cxn>
                  <a:cxn ang="0">
                    <a:pos x="1433" y="0"/>
                  </a:cxn>
                </a:cxnLst>
                <a:rect l="0" t="0" r="r" b="b"/>
                <a:pathLst>
                  <a:path w="1720" h="95">
                    <a:moveTo>
                      <a:pt x="1433" y="0"/>
                    </a:moveTo>
                    <a:lnTo>
                      <a:pt x="1720" y="95"/>
                    </a:lnTo>
                    <a:lnTo>
                      <a:pt x="0" y="95"/>
                    </a:lnTo>
                    <a:lnTo>
                      <a:pt x="299" y="0"/>
                    </a:lnTo>
                    <a:lnTo>
                      <a:pt x="1433"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grpSp>
        <p:sp>
          <p:nvSpPr>
            <p:cNvPr id="22" name="Freeform 27"/>
            <p:cNvSpPr>
              <a:spLocks/>
            </p:cNvSpPr>
            <p:nvPr/>
          </p:nvSpPr>
          <p:spPr bwMode="auto">
            <a:xfrm>
              <a:off x="539" y="1481"/>
              <a:ext cx="1099" cy="1061"/>
            </a:xfrm>
            <a:custGeom>
              <a:avLst/>
              <a:gdLst/>
              <a:ahLst/>
              <a:cxnLst>
                <a:cxn ang="0">
                  <a:pos x="0" y="2036"/>
                </a:cxn>
                <a:cxn ang="0">
                  <a:pos x="598" y="0"/>
                </a:cxn>
                <a:cxn ang="0">
                  <a:pos x="1190" y="2036"/>
                </a:cxn>
                <a:cxn ang="0">
                  <a:pos x="1104" y="2036"/>
                </a:cxn>
                <a:cxn ang="0">
                  <a:pos x="598" y="270"/>
                </a:cxn>
                <a:cxn ang="0">
                  <a:pos x="76" y="2036"/>
                </a:cxn>
                <a:cxn ang="0">
                  <a:pos x="0" y="2036"/>
                </a:cxn>
                <a:cxn ang="0">
                  <a:pos x="0" y="2036"/>
                </a:cxn>
              </a:cxnLst>
              <a:rect l="0" t="0" r="r" b="b"/>
              <a:pathLst>
                <a:path w="1190" h="2036">
                  <a:moveTo>
                    <a:pt x="0" y="2036"/>
                  </a:moveTo>
                  <a:lnTo>
                    <a:pt x="598" y="0"/>
                  </a:lnTo>
                  <a:lnTo>
                    <a:pt x="1190" y="2036"/>
                  </a:lnTo>
                  <a:lnTo>
                    <a:pt x="1104" y="2036"/>
                  </a:lnTo>
                  <a:lnTo>
                    <a:pt x="598" y="270"/>
                  </a:lnTo>
                  <a:lnTo>
                    <a:pt x="76" y="2036"/>
                  </a:lnTo>
                  <a:lnTo>
                    <a:pt x="0" y="2036"/>
                  </a:lnTo>
                  <a:lnTo>
                    <a:pt x="0" y="2036"/>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23" name="Freeform 28"/>
            <p:cNvSpPr>
              <a:spLocks/>
            </p:cNvSpPr>
            <p:nvPr/>
          </p:nvSpPr>
          <p:spPr bwMode="auto">
            <a:xfrm>
              <a:off x="659" y="2621"/>
              <a:ext cx="902" cy="283"/>
            </a:xfrm>
            <a:custGeom>
              <a:avLst/>
              <a:gdLst/>
              <a:ahLst/>
              <a:cxnLst>
                <a:cxn ang="0">
                  <a:pos x="0" y="0"/>
                </a:cxn>
                <a:cxn ang="0">
                  <a:pos x="90" y="177"/>
                </a:cxn>
                <a:cxn ang="0">
                  <a:pos x="356" y="353"/>
                </a:cxn>
                <a:cxn ang="0">
                  <a:pos x="589" y="353"/>
                </a:cxn>
                <a:cxn ang="0">
                  <a:pos x="977" y="0"/>
                </a:cxn>
                <a:cxn ang="0">
                  <a:pos x="0" y="0"/>
                </a:cxn>
                <a:cxn ang="0">
                  <a:pos x="0" y="0"/>
                </a:cxn>
              </a:cxnLst>
              <a:rect l="0" t="0" r="r" b="b"/>
              <a:pathLst>
                <a:path w="977" h="353">
                  <a:moveTo>
                    <a:pt x="0" y="0"/>
                  </a:moveTo>
                  <a:lnTo>
                    <a:pt x="90" y="177"/>
                  </a:lnTo>
                  <a:lnTo>
                    <a:pt x="356" y="353"/>
                  </a:lnTo>
                  <a:lnTo>
                    <a:pt x="589" y="353"/>
                  </a:lnTo>
                  <a:lnTo>
                    <a:pt x="977" y="0"/>
                  </a:lnTo>
                  <a:lnTo>
                    <a:pt x="0" y="0"/>
                  </a:lnTo>
                  <a:lnTo>
                    <a:pt x="0" y="0"/>
                  </a:lnTo>
                  <a:close/>
                </a:path>
              </a:pathLst>
            </a:custGeom>
            <a:solidFill>
              <a:srgbClr val="DCDCDC"/>
            </a:solidFill>
            <a:ln w="9525">
              <a:noFill/>
              <a:round/>
              <a:headEnd/>
              <a:tailEnd/>
            </a:ln>
            <a:effectLst/>
          </p:spPr>
          <p:txBody>
            <a:bodyPr/>
            <a:lstStyle/>
            <a:p>
              <a:endParaRPr lang="en-GB"/>
            </a:p>
          </p:txBody>
        </p:sp>
        <p:sp>
          <p:nvSpPr>
            <p:cNvPr id="24" name="Freeform 29"/>
            <p:cNvSpPr>
              <a:spLocks/>
            </p:cNvSpPr>
            <p:nvPr/>
          </p:nvSpPr>
          <p:spPr bwMode="auto">
            <a:xfrm>
              <a:off x="1008" y="2620"/>
              <a:ext cx="511" cy="248"/>
            </a:xfrm>
            <a:custGeom>
              <a:avLst/>
              <a:gdLst/>
              <a:ahLst/>
              <a:cxnLst>
                <a:cxn ang="0">
                  <a:pos x="0" y="313"/>
                </a:cxn>
                <a:cxn ang="0">
                  <a:pos x="170" y="220"/>
                </a:cxn>
                <a:cxn ang="0">
                  <a:pos x="250" y="121"/>
                </a:cxn>
                <a:cxn ang="0">
                  <a:pos x="304" y="7"/>
                </a:cxn>
                <a:cxn ang="0">
                  <a:pos x="554" y="0"/>
                </a:cxn>
                <a:cxn ang="0">
                  <a:pos x="464" y="194"/>
                </a:cxn>
                <a:cxn ang="0">
                  <a:pos x="260" y="313"/>
                </a:cxn>
                <a:cxn ang="0">
                  <a:pos x="0" y="313"/>
                </a:cxn>
                <a:cxn ang="0">
                  <a:pos x="0" y="313"/>
                </a:cxn>
              </a:cxnLst>
              <a:rect l="0" t="0" r="r" b="b"/>
              <a:pathLst>
                <a:path w="554" h="313">
                  <a:moveTo>
                    <a:pt x="0" y="313"/>
                  </a:moveTo>
                  <a:lnTo>
                    <a:pt x="170" y="220"/>
                  </a:lnTo>
                  <a:lnTo>
                    <a:pt x="250" y="121"/>
                  </a:lnTo>
                  <a:lnTo>
                    <a:pt x="304" y="7"/>
                  </a:lnTo>
                  <a:lnTo>
                    <a:pt x="554" y="0"/>
                  </a:lnTo>
                  <a:lnTo>
                    <a:pt x="464" y="194"/>
                  </a:lnTo>
                  <a:lnTo>
                    <a:pt x="260" y="313"/>
                  </a:lnTo>
                  <a:lnTo>
                    <a:pt x="0" y="313"/>
                  </a:lnTo>
                  <a:lnTo>
                    <a:pt x="0" y="313"/>
                  </a:lnTo>
                  <a:close/>
                </a:path>
              </a:pathLst>
            </a:custGeom>
            <a:solidFill>
              <a:srgbClr val="B9B9B9"/>
            </a:solidFill>
            <a:ln w="9525">
              <a:noFill/>
              <a:round/>
              <a:headEnd/>
              <a:tailEnd/>
            </a:ln>
            <a:effectLst/>
          </p:spPr>
          <p:txBody>
            <a:bodyPr/>
            <a:lstStyle/>
            <a:p>
              <a:endParaRPr lang="en-GB"/>
            </a:p>
          </p:txBody>
        </p:sp>
        <p:sp>
          <p:nvSpPr>
            <p:cNvPr id="26" name="Text Box 31"/>
            <p:cNvSpPr txBox="1">
              <a:spLocks noChangeArrowheads="1"/>
            </p:cNvSpPr>
            <p:nvPr/>
          </p:nvSpPr>
          <p:spPr bwMode="auto">
            <a:xfrm>
              <a:off x="570" y="2063"/>
              <a:ext cx="1021" cy="363"/>
            </a:xfrm>
            <a:prstGeom prst="rect">
              <a:avLst/>
            </a:prstGeom>
            <a:noFill/>
            <a:ln w="12700">
              <a:noFill/>
              <a:miter lim="800000"/>
              <a:headEnd/>
              <a:tailEnd/>
            </a:ln>
            <a:effectLst/>
          </p:spPr>
          <p:txBody>
            <a:bodyPr wrap="square" lIns="72000" tIns="72000" rIns="72000" bIns="72000" anchor="ctr">
              <a:spAutoFit/>
            </a:bodyPr>
            <a:lstStyle/>
            <a:p>
              <a:pPr algn="ctr" eaLnBrk="0" hangingPunct="0"/>
              <a:r>
                <a:rPr lang="en-US" sz="2800" b="1" dirty="0" smtClean="0"/>
                <a:t>+</a:t>
              </a:r>
              <a:endParaRPr lang="en-US" sz="2800" b="1" dirty="0"/>
            </a:p>
          </p:txBody>
        </p:sp>
        <p:sp>
          <p:nvSpPr>
            <p:cNvPr id="27" name="Freeform 32"/>
            <p:cNvSpPr>
              <a:spLocks/>
            </p:cNvSpPr>
            <p:nvPr/>
          </p:nvSpPr>
          <p:spPr bwMode="auto">
            <a:xfrm>
              <a:off x="539" y="2542"/>
              <a:ext cx="1100" cy="422"/>
            </a:xfrm>
            <a:custGeom>
              <a:avLst/>
              <a:gdLst/>
              <a:ahLst/>
              <a:cxnLst>
                <a:cxn ang="0">
                  <a:pos x="1180" y="33"/>
                </a:cxn>
                <a:cxn ang="0">
                  <a:pos x="1167" y="67"/>
                </a:cxn>
                <a:cxn ang="0">
                  <a:pos x="1151" y="102"/>
                </a:cxn>
                <a:cxn ang="0">
                  <a:pos x="1134" y="138"/>
                </a:cxn>
                <a:cxn ang="0">
                  <a:pos x="1114" y="172"/>
                </a:cxn>
                <a:cxn ang="0">
                  <a:pos x="1094" y="205"/>
                </a:cxn>
                <a:cxn ang="0">
                  <a:pos x="1071" y="239"/>
                </a:cxn>
                <a:cxn ang="0">
                  <a:pos x="1048" y="271"/>
                </a:cxn>
                <a:cxn ang="0">
                  <a:pos x="1024" y="301"/>
                </a:cxn>
                <a:cxn ang="0">
                  <a:pos x="999" y="331"/>
                </a:cxn>
                <a:cxn ang="0">
                  <a:pos x="974" y="360"/>
                </a:cxn>
                <a:cxn ang="0">
                  <a:pos x="947" y="385"/>
                </a:cxn>
                <a:cxn ang="0">
                  <a:pos x="922" y="408"/>
                </a:cxn>
                <a:cxn ang="0">
                  <a:pos x="882" y="440"/>
                </a:cxn>
                <a:cxn ang="0">
                  <a:pos x="828" y="472"/>
                </a:cxn>
                <a:cxn ang="0">
                  <a:pos x="766" y="500"/>
                </a:cxn>
                <a:cxn ang="0">
                  <a:pos x="655" y="527"/>
                </a:cxn>
                <a:cxn ang="0">
                  <a:pos x="438" y="504"/>
                </a:cxn>
                <a:cxn ang="0">
                  <a:pos x="364" y="472"/>
                </a:cxn>
                <a:cxn ang="0">
                  <a:pos x="307" y="438"/>
                </a:cxn>
                <a:cxn ang="0">
                  <a:pos x="254" y="397"/>
                </a:cxn>
                <a:cxn ang="0">
                  <a:pos x="220" y="369"/>
                </a:cxn>
                <a:cxn ang="0">
                  <a:pos x="196" y="344"/>
                </a:cxn>
                <a:cxn ang="0">
                  <a:pos x="172" y="317"/>
                </a:cxn>
                <a:cxn ang="0">
                  <a:pos x="148" y="289"/>
                </a:cxn>
                <a:cxn ang="0">
                  <a:pos x="127" y="259"/>
                </a:cxn>
                <a:cxn ang="0">
                  <a:pos x="106" y="228"/>
                </a:cxn>
                <a:cxn ang="0">
                  <a:pos x="86" y="195"/>
                </a:cxn>
                <a:cxn ang="0">
                  <a:pos x="66" y="161"/>
                </a:cxn>
                <a:cxn ang="0">
                  <a:pos x="48" y="126"/>
                </a:cxn>
                <a:cxn ang="0">
                  <a:pos x="32" y="88"/>
                </a:cxn>
                <a:cxn ang="0">
                  <a:pos x="18" y="49"/>
                </a:cxn>
                <a:cxn ang="0">
                  <a:pos x="0" y="0"/>
                </a:cxn>
                <a:cxn ang="0">
                  <a:pos x="142" y="23"/>
                </a:cxn>
                <a:cxn ang="0">
                  <a:pos x="155" y="53"/>
                </a:cxn>
                <a:cxn ang="0">
                  <a:pos x="170" y="81"/>
                </a:cxn>
                <a:cxn ang="0">
                  <a:pos x="184" y="110"/>
                </a:cxn>
                <a:cxn ang="0">
                  <a:pos x="200" y="136"/>
                </a:cxn>
                <a:cxn ang="0">
                  <a:pos x="222" y="168"/>
                </a:cxn>
                <a:cxn ang="0">
                  <a:pos x="244" y="198"/>
                </a:cxn>
                <a:cxn ang="0">
                  <a:pos x="263" y="220"/>
                </a:cxn>
                <a:cxn ang="0">
                  <a:pos x="298" y="257"/>
                </a:cxn>
                <a:cxn ang="0">
                  <a:pos x="340" y="291"/>
                </a:cxn>
                <a:cxn ang="0">
                  <a:pos x="384" y="321"/>
                </a:cxn>
                <a:cxn ang="0">
                  <a:pos x="431" y="346"/>
                </a:cxn>
                <a:cxn ang="0">
                  <a:pos x="528" y="376"/>
                </a:cxn>
                <a:cxn ang="0">
                  <a:pos x="728" y="360"/>
                </a:cxn>
                <a:cxn ang="0">
                  <a:pos x="802" y="324"/>
                </a:cxn>
                <a:cxn ang="0">
                  <a:pos x="851" y="292"/>
                </a:cxn>
                <a:cxn ang="0">
                  <a:pos x="884" y="262"/>
                </a:cxn>
                <a:cxn ang="0">
                  <a:pos x="919" y="227"/>
                </a:cxn>
                <a:cxn ang="0">
                  <a:pos x="951" y="186"/>
                </a:cxn>
                <a:cxn ang="0">
                  <a:pos x="983" y="143"/>
                </a:cxn>
                <a:cxn ang="0">
                  <a:pos x="1011" y="99"/>
                </a:cxn>
                <a:cxn ang="0">
                  <a:pos x="1024" y="76"/>
                </a:cxn>
                <a:cxn ang="0">
                  <a:pos x="1042" y="42"/>
                </a:cxn>
                <a:cxn ang="0">
                  <a:pos x="1060" y="0"/>
                </a:cxn>
              </a:cxnLst>
              <a:rect l="0" t="0" r="r" b="b"/>
              <a:pathLst>
                <a:path w="1192" h="530">
                  <a:moveTo>
                    <a:pt x="1192" y="0"/>
                  </a:moveTo>
                  <a:lnTo>
                    <a:pt x="1187" y="16"/>
                  </a:lnTo>
                  <a:lnTo>
                    <a:pt x="1184" y="24"/>
                  </a:lnTo>
                  <a:lnTo>
                    <a:pt x="1180" y="33"/>
                  </a:lnTo>
                  <a:lnTo>
                    <a:pt x="1178" y="42"/>
                  </a:lnTo>
                  <a:lnTo>
                    <a:pt x="1174" y="51"/>
                  </a:lnTo>
                  <a:lnTo>
                    <a:pt x="1171" y="60"/>
                  </a:lnTo>
                  <a:lnTo>
                    <a:pt x="1167" y="67"/>
                  </a:lnTo>
                  <a:lnTo>
                    <a:pt x="1163" y="76"/>
                  </a:lnTo>
                  <a:lnTo>
                    <a:pt x="1159" y="85"/>
                  </a:lnTo>
                  <a:lnTo>
                    <a:pt x="1155" y="94"/>
                  </a:lnTo>
                  <a:lnTo>
                    <a:pt x="1151" y="102"/>
                  </a:lnTo>
                  <a:lnTo>
                    <a:pt x="1147" y="111"/>
                  </a:lnTo>
                  <a:lnTo>
                    <a:pt x="1143" y="120"/>
                  </a:lnTo>
                  <a:lnTo>
                    <a:pt x="1138" y="129"/>
                  </a:lnTo>
                  <a:lnTo>
                    <a:pt x="1134" y="138"/>
                  </a:lnTo>
                  <a:lnTo>
                    <a:pt x="1128" y="145"/>
                  </a:lnTo>
                  <a:lnTo>
                    <a:pt x="1124" y="154"/>
                  </a:lnTo>
                  <a:lnTo>
                    <a:pt x="1119" y="163"/>
                  </a:lnTo>
                  <a:lnTo>
                    <a:pt x="1114" y="172"/>
                  </a:lnTo>
                  <a:lnTo>
                    <a:pt x="1108" y="181"/>
                  </a:lnTo>
                  <a:lnTo>
                    <a:pt x="1104" y="189"/>
                  </a:lnTo>
                  <a:lnTo>
                    <a:pt x="1099" y="197"/>
                  </a:lnTo>
                  <a:lnTo>
                    <a:pt x="1094" y="205"/>
                  </a:lnTo>
                  <a:lnTo>
                    <a:pt x="1087" y="214"/>
                  </a:lnTo>
                  <a:lnTo>
                    <a:pt x="1082" y="223"/>
                  </a:lnTo>
                  <a:lnTo>
                    <a:pt x="1076" y="230"/>
                  </a:lnTo>
                  <a:lnTo>
                    <a:pt x="1071" y="239"/>
                  </a:lnTo>
                  <a:lnTo>
                    <a:pt x="1066" y="248"/>
                  </a:lnTo>
                  <a:lnTo>
                    <a:pt x="1059" y="255"/>
                  </a:lnTo>
                  <a:lnTo>
                    <a:pt x="1054" y="262"/>
                  </a:lnTo>
                  <a:lnTo>
                    <a:pt x="1048" y="271"/>
                  </a:lnTo>
                  <a:lnTo>
                    <a:pt x="1042" y="278"/>
                  </a:lnTo>
                  <a:lnTo>
                    <a:pt x="1036" y="287"/>
                  </a:lnTo>
                  <a:lnTo>
                    <a:pt x="1030" y="294"/>
                  </a:lnTo>
                  <a:lnTo>
                    <a:pt x="1024" y="301"/>
                  </a:lnTo>
                  <a:lnTo>
                    <a:pt x="1018" y="310"/>
                  </a:lnTo>
                  <a:lnTo>
                    <a:pt x="1011" y="317"/>
                  </a:lnTo>
                  <a:lnTo>
                    <a:pt x="1006" y="324"/>
                  </a:lnTo>
                  <a:lnTo>
                    <a:pt x="999" y="331"/>
                  </a:lnTo>
                  <a:lnTo>
                    <a:pt x="992" y="339"/>
                  </a:lnTo>
                  <a:lnTo>
                    <a:pt x="986" y="346"/>
                  </a:lnTo>
                  <a:lnTo>
                    <a:pt x="980" y="353"/>
                  </a:lnTo>
                  <a:lnTo>
                    <a:pt x="974" y="360"/>
                  </a:lnTo>
                  <a:lnTo>
                    <a:pt x="967" y="365"/>
                  </a:lnTo>
                  <a:lnTo>
                    <a:pt x="960" y="372"/>
                  </a:lnTo>
                  <a:lnTo>
                    <a:pt x="954" y="379"/>
                  </a:lnTo>
                  <a:lnTo>
                    <a:pt x="947" y="385"/>
                  </a:lnTo>
                  <a:lnTo>
                    <a:pt x="940" y="390"/>
                  </a:lnTo>
                  <a:lnTo>
                    <a:pt x="935" y="397"/>
                  </a:lnTo>
                  <a:lnTo>
                    <a:pt x="928" y="402"/>
                  </a:lnTo>
                  <a:lnTo>
                    <a:pt x="922" y="408"/>
                  </a:lnTo>
                  <a:lnTo>
                    <a:pt x="915" y="415"/>
                  </a:lnTo>
                  <a:lnTo>
                    <a:pt x="908" y="420"/>
                  </a:lnTo>
                  <a:lnTo>
                    <a:pt x="895" y="429"/>
                  </a:lnTo>
                  <a:lnTo>
                    <a:pt x="882" y="440"/>
                  </a:lnTo>
                  <a:lnTo>
                    <a:pt x="870" y="449"/>
                  </a:lnTo>
                  <a:lnTo>
                    <a:pt x="856" y="456"/>
                  </a:lnTo>
                  <a:lnTo>
                    <a:pt x="843" y="463"/>
                  </a:lnTo>
                  <a:lnTo>
                    <a:pt x="828" y="472"/>
                  </a:lnTo>
                  <a:lnTo>
                    <a:pt x="812" y="479"/>
                  </a:lnTo>
                  <a:lnTo>
                    <a:pt x="798" y="488"/>
                  </a:lnTo>
                  <a:lnTo>
                    <a:pt x="782" y="493"/>
                  </a:lnTo>
                  <a:lnTo>
                    <a:pt x="766" y="500"/>
                  </a:lnTo>
                  <a:lnTo>
                    <a:pt x="750" y="505"/>
                  </a:lnTo>
                  <a:lnTo>
                    <a:pt x="719" y="514"/>
                  </a:lnTo>
                  <a:lnTo>
                    <a:pt x="687" y="521"/>
                  </a:lnTo>
                  <a:lnTo>
                    <a:pt x="655" y="527"/>
                  </a:lnTo>
                  <a:lnTo>
                    <a:pt x="592" y="530"/>
                  </a:lnTo>
                  <a:lnTo>
                    <a:pt x="530" y="525"/>
                  </a:lnTo>
                  <a:lnTo>
                    <a:pt x="468" y="512"/>
                  </a:lnTo>
                  <a:lnTo>
                    <a:pt x="438" y="504"/>
                  </a:lnTo>
                  <a:lnTo>
                    <a:pt x="408" y="491"/>
                  </a:lnTo>
                  <a:lnTo>
                    <a:pt x="394" y="486"/>
                  </a:lnTo>
                  <a:lnTo>
                    <a:pt x="379" y="479"/>
                  </a:lnTo>
                  <a:lnTo>
                    <a:pt x="364" y="472"/>
                  </a:lnTo>
                  <a:lnTo>
                    <a:pt x="350" y="463"/>
                  </a:lnTo>
                  <a:lnTo>
                    <a:pt x="335" y="456"/>
                  </a:lnTo>
                  <a:lnTo>
                    <a:pt x="322" y="447"/>
                  </a:lnTo>
                  <a:lnTo>
                    <a:pt x="307" y="438"/>
                  </a:lnTo>
                  <a:lnTo>
                    <a:pt x="294" y="429"/>
                  </a:lnTo>
                  <a:lnTo>
                    <a:pt x="280" y="418"/>
                  </a:lnTo>
                  <a:lnTo>
                    <a:pt x="267" y="408"/>
                  </a:lnTo>
                  <a:lnTo>
                    <a:pt x="254" y="397"/>
                  </a:lnTo>
                  <a:lnTo>
                    <a:pt x="240" y="386"/>
                  </a:lnTo>
                  <a:lnTo>
                    <a:pt x="234" y="381"/>
                  </a:lnTo>
                  <a:lnTo>
                    <a:pt x="227" y="374"/>
                  </a:lnTo>
                  <a:lnTo>
                    <a:pt x="220" y="369"/>
                  </a:lnTo>
                  <a:lnTo>
                    <a:pt x="215" y="363"/>
                  </a:lnTo>
                  <a:lnTo>
                    <a:pt x="208" y="356"/>
                  </a:lnTo>
                  <a:lnTo>
                    <a:pt x="202" y="351"/>
                  </a:lnTo>
                  <a:lnTo>
                    <a:pt x="196" y="344"/>
                  </a:lnTo>
                  <a:lnTo>
                    <a:pt x="190" y="337"/>
                  </a:lnTo>
                  <a:lnTo>
                    <a:pt x="184" y="331"/>
                  </a:lnTo>
                  <a:lnTo>
                    <a:pt x="178" y="324"/>
                  </a:lnTo>
                  <a:lnTo>
                    <a:pt x="172" y="317"/>
                  </a:lnTo>
                  <a:lnTo>
                    <a:pt x="166" y="310"/>
                  </a:lnTo>
                  <a:lnTo>
                    <a:pt x="160" y="303"/>
                  </a:lnTo>
                  <a:lnTo>
                    <a:pt x="155" y="296"/>
                  </a:lnTo>
                  <a:lnTo>
                    <a:pt x="148" y="289"/>
                  </a:lnTo>
                  <a:lnTo>
                    <a:pt x="143" y="282"/>
                  </a:lnTo>
                  <a:lnTo>
                    <a:pt x="138" y="275"/>
                  </a:lnTo>
                  <a:lnTo>
                    <a:pt x="132" y="268"/>
                  </a:lnTo>
                  <a:lnTo>
                    <a:pt x="127" y="259"/>
                  </a:lnTo>
                  <a:lnTo>
                    <a:pt x="122" y="252"/>
                  </a:lnTo>
                  <a:lnTo>
                    <a:pt x="116" y="244"/>
                  </a:lnTo>
                  <a:lnTo>
                    <a:pt x="111" y="236"/>
                  </a:lnTo>
                  <a:lnTo>
                    <a:pt x="106" y="228"/>
                  </a:lnTo>
                  <a:lnTo>
                    <a:pt x="100" y="220"/>
                  </a:lnTo>
                  <a:lnTo>
                    <a:pt x="95" y="213"/>
                  </a:lnTo>
                  <a:lnTo>
                    <a:pt x="90" y="204"/>
                  </a:lnTo>
                  <a:lnTo>
                    <a:pt x="86" y="195"/>
                  </a:lnTo>
                  <a:lnTo>
                    <a:pt x="80" y="188"/>
                  </a:lnTo>
                  <a:lnTo>
                    <a:pt x="76" y="179"/>
                  </a:lnTo>
                  <a:lnTo>
                    <a:pt x="71" y="170"/>
                  </a:lnTo>
                  <a:lnTo>
                    <a:pt x="66" y="161"/>
                  </a:lnTo>
                  <a:lnTo>
                    <a:pt x="62" y="152"/>
                  </a:lnTo>
                  <a:lnTo>
                    <a:pt x="58" y="143"/>
                  </a:lnTo>
                  <a:lnTo>
                    <a:pt x="52" y="134"/>
                  </a:lnTo>
                  <a:lnTo>
                    <a:pt x="48" y="126"/>
                  </a:lnTo>
                  <a:lnTo>
                    <a:pt x="44" y="115"/>
                  </a:lnTo>
                  <a:lnTo>
                    <a:pt x="40" y="106"/>
                  </a:lnTo>
                  <a:lnTo>
                    <a:pt x="36" y="97"/>
                  </a:lnTo>
                  <a:lnTo>
                    <a:pt x="32" y="88"/>
                  </a:lnTo>
                  <a:lnTo>
                    <a:pt x="28" y="78"/>
                  </a:lnTo>
                  <a:lnTo>
                    <a:pt x="24" y="69"/>
                  </a:lnTo>
                  <a:lnTo>
                    <a:pt x="20" y="58"/>
                  </a:lnTo>
                  <a:lnTo>
                    <a:pt x="18" y="49"/>
                  </a:lnTo>
                  <a:lnTo>
                    <a:pt x="14" y="39"/>
                  </a:lnTo>
                  <a:lnTo>
                    <a:pt x="10" y="30"/>
                  </a:lnTo>
                  <a:lnTo>
                    <a:pt x="7" y="19"/>
                  </a:lnTo>
                  <a:lnTo>
                    <a:pt x="0" y="0"/>
                  </a:lnTo>
                  <a:lnTo>
                    <a:pt x="132" y="0"/>
                  </a:lnTo>
                  <a:lnTo>
                    <a:pt x="135" y="7"/>
                  </a:lnTo>
                  <a:lnTo>
                    <a:pt x="139" y="14"/>
                  </a:lnTo>
                  <a:lnTo>
                    <a:pt x="142" y="23"/>
                  </a:lnTo>
                  <a:lnTo>
                    <a:pt x="144" y="30"/>
                  </a:lnTo>
                  <a:lnTo>
                    <a:pt x="148" y="39"/>
                  </a:lnTo>
                  <a:lnTo>
                    <a:pt x="151" y="46"/>
                  </a:lnTo>
                  <a:lnTo>
                    <a:pt x="155" y="53"/>
                  </a:lnTo>
                  <a:lnTo>
                    <a:pt x="159" y="60"/>
                  </a:lnTo>
                  <a:lnTo>
                    <a:pt x="162" y="67"/>
                  </a:lnTo>
                  <a:lnTo>
                    <a:pt x="166" y="76"/>
                  </a:lnTo>
                  <a:lnTo>
                    <a:pt x="170" y="81"/>
                  </a:lnTo>
                  <a:lnTo>
                    <a:pt x="172" y="88"/>
                  </a:lnTo>
                  <a:lnTo>
                    <a:pt x="176" y="95"/>
                  </a:lnTo>
                  <a:lnTo>
                    <a:pt x="180" y="102"/>
                  </a:lnTo>
                  <a:lnTo>
                    <a:pt x="184" y="110"/>
                  </a:lnTo>
                  <a:lnTo>
                    <a:pt x="188" y="117"/>
                  </a:lnTo>
                  <a:lnTo>
                    <a:pt x="192" y="124"/>
                  </a:lnTo>
                  <a:lnTo>
                    <a:pt x="196" y="131"/>
                  </a:lnTo>
                  <a:lnTo>
                    <a:pt x="200" y="136"/>
                  </a:lnTo>
                  <a:lnTo>
                    <a:pt x="204" y="143"/>
                  </a:lnTo>
                  <a:lnTo>
                    <a:pt x="214" y="156"/>
                  </a:lnTo>
                  <a:lnTo>
                    <a:pt x="218" y="163"/>
                  </a:lnTo>
                  <a:lnTo>
                    <a:pt x="222" y="168"/>
                  </a:lnTo>
                  <a:lnTo>
                    <a:pt x="226" y="175"/>
                  </a:lnTo>
                  <a:lnTo>
                    <a:pt x="231" y="181"/>
                  </a:lnTo>
                  <a:lnTo>
                    <a:pt x="240" y="193"/>
                  </a:lnTo>
                  <a:lnTo>
                    <a:pt x="244" y="198"/>
                  </a:lnTo>
                  <a:lnTo>
                    <a:pt x="250" y="204"/>
                  </a:lnTo>
                  <a:lnTo>
                    <a:pt x="254" y="209"/>
                  </a:lnTo>
                  <a:lnTo>
                    <a:pt x="259" y="214"/>
                  </a:lnTo>
                  <a:lnTo>
                    <a:pt x="263" y="220"/>
                  </a:lnTo>
                  <a:lnTo>
                    <a:pt x="268" y="225"/>
                  </a:lnTo>
                  <a:lnTo>
                    <a:pt x="278" y="236"/>
                  </a:lnTo>
                  <a:lnTo>
                    <a:pt x="288" y="246"/>
                  </a:lnTo>
                  <a:lnTo>
                    <a:pt x="298" y="257"/>
                  </a:lnTo>
                  <a:lnTo>
                    <a:pt x="308" y="266"/>
                  </a:lnTo>
                  <a:lnTo>
                    <a:pt x="319" y="275"/>
                  </a:lnTo>
                  <a:lnTo>
                    <a:pt x="330" y="284"/>
                  </a:lnTo>
                  <a:lnTo>
                    <a:pt x="340" y="291"/>
                  </a:lnTo>
                  <a:lnTo>
                    <a:pt x="351" y="299"/>
                  </a:lnTo>
                  <a:lnTo>
                    <a:pt x="363" y="307"/>
                  </a:lnTo>
                  <a:lnTo>
                    <a:pt x="374" y="315"/>
                  </a:lnTo>
                  <a:lnTo>
                    <a:pt x="384" y="321"/>
                  </a:lnTo>
                  <a:lnTo>
                    <a:pt x="396" y="328"/>
                  </a:lnTo>
                  <a:lnTo>
                    <a:pt x="408" y="335"/>
                  </a:lnTo>
                  <a:lnTo>
                    <a:pt x="419" y="340"/>
                  </a:lnTo>
                  <a:lnTo>
                    <a:pt x="431" y="346"/>
                  </a:lnTo>
                  <a:lnTo>
                    <a:pt x="455" y="356"/>
                  </a:lnTo>
                  <a:lnTo>
                    <a:pt x="479" y="363"/>
                  </a:lnTo>
                  <a:lnTo>
                    <a:pt x="503" y="370"/>
                  </a:lnTo>
                  <a:lnTo>
                    <a:pt x="528" y="376"/>
                  </a:lnTo>
                  <a:lnTo>
                    <a:pt x="578" y="381"/>
                  </a:lnTo>
                  <a:lnTo>
                    <a:pt x="628" y="381"/>
                  </a:lnTo>
                  <a:lnTo>
                    <a:pt x="679" y="374"/>
                  </a:lnTo>
                  <a:lnTo>
                    <a:pt x="728" y="360"/>
                  </a:lnTo>
                  <a:lnTo>
                    <a:pt x="754" y="349"/>
                  </a:lnTo>
                  <a:lnTo>
                    <a:pt x="778" y="339"/>
                  </a:lnTo>
                  <a:lnTo>
                    <a:pt x="790" y="331"/>
                  </a:lnTo>
                  <a:lnTo>
                    <a:pt x="802" y="324"/>
                  </a:lnTo>
                  <a:lnTo>
                    <a:pt x="815" y="317"/>
                  </a:lnTo>
                  <a:lnTo>
                    <a:pt x="827" y="310"/>
                  </a:lnTo>
                  <a:lnTo>
                    <a:pt x="843" y="298"/>
                  </a:lnTo>
                  <a:lnTo>
                    <a:pt x="851" y="292"/>
                  </a:lnTo>
                  <a:lnTo>
                    <a:pt x="859" y="285"/>
                  </a:lnTo>
                  <a:lnTo>
                    <a:pt x="868" y="278"/>
                  </a:lnTo>
                  <a:lnTo>
                    <a:pt x="876" y="269"/>
                  </a:lnTo>
                  <a:lnTo>
                    <a:pt x="884" y="262"/>
                  </a:lnTo>
                  <a:lnTo>
                    <a:pt x="894" y="253"/>
                  </a:lnTo>
                  <a:lnTo>
                    <a:pt x="902" y="244"/>
                  </a:lnTo>
                  <a:lnTo>
                    <a:pt x="910" y="236"/>
                  </a:lnTo>
                  <a:lnTo>
                    <a:pt x="919" y="227"/>
                  </a:lnTo>
                  <a:lnTo>
                    <a:pt x="927" y="216"/>
                  </a:lnTo>
                  <a:lnTo>
                    <a:pt x="935" y="207"/>
                  </a:lnTo>
                  <a:lnTo>
                    <a:pt x="943" y="197"/>
                  </a:lnTo>
                  <a:lnTo>
                    <a:pt x="951" y="186"/>
                  </a:lnTo>
                  <a:lnTo>
                    <a:pt x="959" y="175"/>
                  </a:lnTo>
                  <a:lnTo>
                    <a:pt x="967" y="165"/>
                  </a:lnTo>
                  <a:lnTo>
                    <a:pt x="975" y="154"/>
                  </a:lnTo>
                  <a:lnTo>
                    <a:pt x="983" y="143"/>
                  </a:lnTo>
                  <a:lnTo>
                    <a:pt x="990" y="133"/>
                  </a:lnTo>
                  <a:lnTo>
                    <a:pt x="998" y="122"/>
                  </a:lnTo>
                  <a:lnTo>
                    <a:pt x="1004" y="110"/>
                  </a:lnTo>
                  <a:lnTo>
                    <a:pt x="1011" y="99"/>
                  </a:lnTo>
                  <a:lnTo>
                    <a:pt x="1015" y="94"/>
                  </a:lnTo>
                  <a:lnTo>
                    <a:pt x="1018" y="88"/>
                  </a:lnTo>
                  <a:lnTo>
                    <a:pt x="1020" y="81"/>
                  </a:lnTo>
                  <a:lnTo>
                    <a:pt x="1024" y="76"/>
                  </a:lnTo>
                  <a:lnTo>
                    <a:pt x="1027" y="71"/>
                  </a:lnTo>
                  <a:lnTo>
                    <a:pt x="1030" y="65"/>
                  </a:lnTo>
                  <a:lnTo>
                    <a:pt x="1036" y="55"/>
                  </a:lnTo>
                  <a:lnTo>
                    <a:pt x="1042" y="42"/>
                  </a:lnTo>
                  <a:lnTo>
                    <a:pt x="1047" y="32"/>
                  </a:lnTo>
                  <a:lnTo>
                    <a:pt x="1051" y="21"/>
                  </a:lnTo>
                  <a:lnTo>
                    <a:pt x="1056" y="10"/>
                  </a:lnTo>
                  <a:lnTo>
                    <a:pt x="1060" y="0"/>
                  </a:lnTo>
                  <a:lnTo>
                    <a:pt x="1192" y="0"/>
                  </a:lnTo>
                  <a:lnTo>
                    <a:pt x="1192"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28" name="Freeform 33"/>
            <p:cNvSpPr>
              <a:spLocks/>
            </p:cNvSpPr>
            <p:nvPr/>
          </p:nvSpPr>
          <p:spPr bwMode="auto">
            <a:xfrm>
              <a:off x="563" y="2542"/>
              <a:ext cx="1038" cy="78"/>
            </a:xfrm>
            <a:custGeom>
              <a:avLst/>
              <a:gdLst/>
              <a:ahLst/>
              <a:cxnLst>
                <a:cxn ang="0">
                  <a:pos x="0" y="0"/>
                </a:cxn>
                <a:cxn ang="0">
                  <a:pos x="1124" y="0"/>
                </a:cxn>
                <a:cxn ang="0">
                  <a:pos x="970" y="138"/>
                </a:cxn>
                <a:cxn ang="0">
                  <a:pos x="104" y="138"/>
                </a:cxn>
                <a:cxn ang="0">
                  <a:pos x="0" y="0"/>
                </a:cxn>
                <a:cxn ang="0">
                  <a:pos x="0" y="0"/>
                </a:cxn>
              </a:cxnLst>
              <a:rect l="0" t="0" r="r" b="b"/>
              <a:pathLst>
                <a:path w="1124" h="138">
                  <a:moveTo>
                    <a:pt x="0" y="0"/>
                  </a:moveTo>
                  <a:lnTo>
                    <a:pt x="1124" y="0"/>
                  </a:lnTo>
                  <a:lnTo>
                    <a:pt x="970" y="138"/>
                  </a:lnTo>
                  <a:lnTo>
                    <a:pt x="104" y="138"/>
                  </a:lnTo>
                  <a:lnTo>
                    <a:pt x="0" y="0"/>
                  </a:lnTo>
                  <a:lnTo>
                    <a:pt x="0" y="0"/>
                  </a:lnTo>
                  <a:close/>
                </a:path>
              </a:pathLst>
            </a:custGeom>
            <a:gradFill rotWithShape="0">
              <a:gsLst>
                <a:gs pos="0">
                  <a:srgbClr val="969696">
                    <a:gamma/>
                    <a:shade val="46275"/>
                    <a:invGamma/>
                  </a:srgbClr>
                </a:gs>
                <a:gs pos="50000">
                  <a:srgbClr val="969696"/>
                </a:gs>
                <a:gs pos="100000">
                  <a:srgbClr val="969696">
                    <a:gamma/>
                    <a:shade val="46275"/>
                    <a:invGamma/>
                  </a:srgbClr>
                </a:gs>
              </a:gsLst>
              <a:lin ang="0" scaled="1"/>
            </a:gradFill>
            <a:ln w="9525">
              <a:noFill/>
              <a:round/>
              <a:headEnd/>
              <a:tailEnd/>
            </a:ln>
            <a:effectLst/>
          </p:spPr>
          <p:txBody>
            <a:bodyPr/>
            <a:lstStyle/>
            <a:p>
              <a:endParaRPr lang="en-GB"/>
            </a:p>
          </p:txBody>
        </p:sp>
        <p:sp>
          <p:nvSpPr>
            <p:cNvPr id="29" name="Freeform 34"/>
            <p:cNvSpPr>
              <a:spLocks/>
            </p:cNvSpPr>
            <p:nvPr/>
          </p:nvSpPr>
          <p:spPr bwMode="auto">
            <a:xfrm>
              <a:off x="838" y="2673"/>
              <a:ext cx="162" cy="116"/>
            </a:xfrm>
            <a:custGeom>
              <a:avLst/>
              <a:gdLst/>
              <a:ahLst/>
              <a:cxnLst>
                <a:cxn ang="0">
                  <a:pos x="0" y="0"/>
                </a:cxn>
                <a:cxn ang="0">
                  <a:pos x="50" y="72"/>
                </a:cxn>
                <a:cxn ang="0">
                  <a:pos x="110" y="119"/>
                </a:cxn>
                <a:cxn ang="0">
                  <a:pos x="175" y="145"/>
                </a:cxn>
                <a:cxn ang="0">
                  <a:pos x="110" y="65"/>
                </a:cxn>
                <a:cxn ang="0">
                  <a:pos x="66" y="0"/>
                </a:cxn>
                <a:cxn ang="0">
                  <a:pos x="0" y="0"/>
                </a:cxn>
                <a:cxn ang="0">
                  <a:pos x="0" y="0"/>
                </a:cxn>
              </a:cxnLst>
              <a:rect l="0" t="0" r="r" b="b"/>
              <a:pathLst>
                <a:path w="175" h="145">
                  <a:moveTo>
                    <a:pt x="0" y="0"/>
                  </a:moveTo>
                  <a:lnTo>
                    <a:pt x="50" y="72"/>
                  </a:lnTo>
                  <a:lnTo>
                    <a:pt x="110" y="119"/>
                  </a:lnTo>
                  <a:lnTo>
                    <a:pt x="175" y="145"/>
                  </a:lnTo>
                  <a:lnTo>
                    <a:pt x="110" y="65"/>
                  </a:lnTo>
                  <a:lnTo>
                    <a:pt x="66" y="0"/>
                  </a:lnTo>
                  <a:lnTo>
                    <a:pt x="0" y="0"/>
                  </a:lnTo>
                  <a:lnTo>
                    <a:pt x="0" y="0"/>
                  </a:lnTo>
                  <a:close/>
                </a:path>
              </a:pathLst>
            </a:custGeom>
            <a:solidFill>
              <a:schemeClr val="bg1"/>
            </a:solidFill>
            <a:ln w="9525">
              <a:noFill/>
              <a:round/>
              <a:headEnd/>
              <a:tailEnd/>
            </a:ln>
            <a:effectLst/>
          </p:spPr>
          <p:txBody>
            <a:bodyPr/>
            <a:lstStyle/>
            <a:p>
              <a:endParaRPr lang="en-GB"/>
            </a:p>
          </p:txBody>
        </p:sp>
      </p:grpSp>
      <p:sp>
        <p:nvSpPr>
          <p:cNvPr id="41" name="TextBox 40"/>
          <p:cNvSpPr txBox="1"/>
          <p:nvPr/>
        </p:nvSpPr>
        <p:spPr>
          <a:xfrm>
            <a:off x="6804248" y="2348880"/>
            <a:ext cx="416156" cy="523220"/>
          </a:xfrm>
          <a:prstGeom prst="rect">
            <a:avLst/>
          </a:prstGeom>
          <a:noFill/>
        </p:spPr>
        <p:txBody>
          <a:bodyPr wrap="square" rtlCol="0">
            <a:spAutoFit/>
          </a:bodyPr>
          <a:lstStyle/>
          <a:p>
            <a:pPr algn="ctr"/>
            <a:r>
              <a:rPr lang="fr-BE" sz="2800" b="1" dirty="0" smtClean="0"/>
              <a:t>-</a:t>
            </a:r>
            <a:endParaRPr lang="en-GB" sz="2800" b="1" dirty="0"/>
          </a:p>
        </p:txBody>
      </p:sp>
      <p:sp>
        <p:nvSpPr>
          <p:cNvPr id="42" name="TextBox 41"/>
          <p:cNvSpPr txBox="1"/>
          <p:nvPr/>
        </p:nvSpPr>
        <p:spPr>
          <a:xfrm>
            <a:off x="251520" y="3140968"/>
            <a:ext cx="3168352" cy="2308324"/>
          </a:xfrm>
          <a:prstGeom prst="rect">
            <a:avLst/>
          </a:prstGeom>
          <a:noFill/>
        </p:spPr>
        <p:txBody>
          <a:bodyPr wrap="square" rtlCol="0">
            <a:spAutoFit/>
          </a:bodyPr>
          <a:lstStyle/>
          <a:p>
            <a:pPr>
              <a:buFont typeface="Arial" pitchFamily="34" charset="0"/>
              <a:buChar char="•"/>
            </a:pPr>
            <a:r>
              <a:rPr lang="fr-BE" sz="1600" dirty="0" smtClean="0"/>
              <a:t>  </a:t>
            </a:r>
            <a:r>
              <a:rPr lang="fr-BE" sz="1600" dirty="0" smtClean="0"/>
              <a:t>Moindre déficit (meilleure </a:t>
            </a:r>
            <a:r>
              <a:rPr lang="fr-BE" sz="1600" dirty="0" err="1" smtClean="0"/>
              <a:t>soutenabilité</a:t>
            </a:r>
            <a:r>
              <a:rPr lang="fr-BE" sz="1600" dirty="0" smtClean="0"/>
              <a:t> financière)</a:t>
            </a:r>
            <a:endParaRPr lang="fr-BE" sz="1600" dirty="0" smtClean="0"/>
          </a:p>
          <a:p>
            <a:pPr>
              <a:buFont typeface="Arial" pitchFamily="34" charset="0"/>
              <a:buChar char="•"/>
            </a:pPr>
            <a:r>
              <a:rPr lang="fr-BE" sz="1600" dirty="0" smtClean="0"/>
              <a:t>   </a:t>
            </a:r>
            <a:r>
              <a:rPr lang="fr-BE" sz="1600" dirty="0" smtClean="0"/>
              <a:t>Moindre dépendance de l’aide</a:t>
            </a:r>
            <a:endParaRPr lang="fr-BE" sz="1600" dirty="0" smtClean="0"/>
          </a:p>
          <a:p>
            <a:pPr>
              <a:buFont typeface="Arial" pitchFamily="34" charset="0"/>
              <a:buChar char="•"/>
            </a:pPr>
            <a:r>
              <a:rPr lang="fr-BE" sz="1600" dirty="0" smtClean="0"/>
              <a:t>   </a:t>
            </a:r>
            <a:r>
              <a:rPr lang="fr-BE" sz="1600" dirty="0" smtClean="0"/>
              <a:t>Plus de marge pour les dépenses de développement et de réduction de la pauvreté</a:t>
            </a:r>
            <a:endParaRPr lang="fr-BE" sz="1600" dirty="0" smtClean="0"/>
          </a:p>
          <a:p>
            <a:pPr>
              <a:buFont typeface="Arial" pitchFamily="34" charset="0"/>
              <a:buChar char="•"/>
            </a:pPr>
            <a:endParaRPr lang="fr-BE" sz="1600" dirty="0" smtClean="0"/>
          </a:p>
        </p:txBody>
      </p:sp>
      <p:sp>
        <p:nvSpPr>
          <p:cNvPr id="43" name="TextBox 42"/>
          <p:cNvSpPr txBox="1"/>
          <p:nvPr/>
        </p:nvSpPr>
        <p:spPr>
          <a:xfrm>
            <a:off x="5724128" y="3789040"/>
            <a:ext cx="3168352" cy="1077218"/>
          </a:xfrm>
          <a:prstGeom prst="rect">
            <a:avLst/>
          </a:prstGeom>
          <a:noFill/>
        </p:spPr>
        <p:txBody>
          <a:bodyPr wrap="square" rtlCol="0">
            <a:spAutoFit/>
          </a:bodyPr>
          <a:lstStyle/>
          <a:p>
            <a:pPr>
              <a:buFont typeface="Arial" pitchFamily="34" charset="0"/>
              <a:buChar char="•"/>
            </a:pPr>
            <a:r>
              <a:rPr lang="fr-BE" sz="1600" dirty="0" smtClean="0"/>
              <a:t> </a:t>
            </a:r>
            <a:r>
              <a:rPr lang="fr-BE" sz="1600" dirty="0" smtClean="0"/>
              <a:t>Augmentation de la pression fiscale-</a:t>
            </a:r>
            <a:r>
              <a:rPr lang="fr-BE" sz="1600" dirty="0" smtClean="0"/>
              <a:t>&gt; </a:t>
            </a:r>
            <a:r>
              <a:rPr lang="fr-BE" sz="1600" dirty="0" smtClean="0"/>
              <a:t>risque de démotivation des </a:t>
            </a:r>
            <a:r>
              <a:rPr lang="fr-BE" sz="1600" dirty="0" smtClean="0"/>
              <a:t>agents économiques</a:t>
            </a:r>
            <a:endParaRPr lang="en-GB" sz="1600" dirty="0"/>
          </a:p>
        </p:txBody>
      </p:sp>
      <p:sp>
        <p:nvSpPr>
          <p:cNvPr id="45" name="TextBox 44"/>
          <p:cNvSpPr txBox="1"/>
          <p:nvPr/>
        </p:nvSpPr>
        <p:spPr>
          <a:xfrm>
            <a:off x="1403648" y="5042118"/>
            <a:ext cx="6552728" cy="1815882"/>
          </a:xfrm>
          <a:prstGeom prst="rect">
            <a:avLst/>
          </a:prstGeom>
          <a:solidFill>
            <a:schemeClr val="accent1"/>
          </a:solidFill>
          <a:ln>
            <a:solidFill>
              <a:schemeClr val="accent1"/>
            </a:solidFill>
          </a:ln>
        </p:spPr>
        <p:txBody>
          <a:bodyPr wrap="square" rtlCol="0">
            <a:spAutoFit/>
          </a:bodyPr>
          <a:lstStyle/>
          <a:p>
            <a:r>
              <a:rPr lang="fr-BE" sz="1600" dirty="0" smtClean="0"/>
              <a:t>Enjeux majeurs: l’équité et les motivations</a:t>
            </a:r>
          </a:p>
          <a:p>
            <a:endParaRPr lang="fr-BE" sz="1600" dirty="0" smtClean="0"/>
          </a:p>
          <a:p>
            <a:pPr>
              <a:buFont typeface="Arial" pitchFamily="34" charset="0"/>
              <a:buChar char="•"/>
            </a:pPr>
            <a:r>
              <a:rPr lang="fr-BE" sz="1600" dirty="0" smtClean="0"/>
              <a:t>  Comment élargir la base de taxation (notamment au secteur informel)</a:t>
            </a:r>
          </a:p>
          <a:p>
            <a:pPr>
              <a:buFont typeface="Arial" pitchFamily="34" charset="0"/>
              <a:buChar char="•"/>
            </a:pPr>
            <a:r>
              <a:rPr lang="fr-BE" sz="1600" dirty="0" smtClean="0"/>
              <a:t>  Utiliser les recettes fiscales et non fiscales pour protéger les ressources naturelles et l’environnement (cas particulier des industries extractives)</a:t>
            </a:r>
            <a:endParaRPr lang="en-GB"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1339850"/>
            <a:ext cx="8229600" cy="649288"/>
          </a:xfrm>
        </p:spPr>
        <p:txBody>
          <a:bodyPr/>
          <a:lstStyle/>
          <a:p>
            <a:pPr indent="0" algn="ctr" eaLnBrk="1" hangingPunct="1"/>
            <a:r>
              <a:rPr lang="fr-FR" noProof="0" dirty="0" smtClean="0"/>
              <a:t>Plan du module </a:t>
            </a:r>
          </a:p>
        </p:txBody>
      </p:sp>
      <p:sp>
        <p:nvSpPr>
          <p:cNvPr id="32771" name="Rectangle 3"/>
          <p:cNvSpPr>
            <a:spLocks noGrp="1" noChangeArrowheads="1"/>
          </p:cNvSpPr>
          <p:nvPr>
            <p:ph type="body" idx="1"/>
          </p:nvPr>
        </p:nvSpPr>
        <p:spPr>
          <a:xfrm>
            <a:off x="457200" y="2060575"/>
            <a:ext cx="8229600" cy="3960813"/>
          </a:xfrm>
        </p:spPr>
        <p:txBody>
          <a:bodyPr/>
          <a:lstStyle/>
          <a:p>
            <a:pPr marL="457200" lvl="1" indent="-457200" eaLnBrk="1" hangingPunct="1">
              <a:lnSpc>
                <a:spcPct val="130000"/>
              </a:lnSpc>
              <a:spcBef>
                <a:spcPts val="1200"/>
              </a:spcBef>
              <a:buClrTx/>
              <a:buFont typeface="+mj-lt"/>
              <a:buAutoNum type="arabicPeriod"/>
              <a:defRPr/>
            </a:pPr>
            <a:r>
              <a:rPr lang="fr-FR" b="0" dirty="0" smtClean="0">
                <a:solidFill>
                  <a:srgbClr val="002060"/>
                </a:solidFill>
                <a:ea typeface="+mn-ea"/>
                <a:cs typeface="+mn-cs"/>
              </a:rPr>
              <a:t>Qu’entend-on par un cadre macroéconomique stable?</a:t>
            </a: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Pourquoi la stabilité macroéconomique constitue-t-elle un critère d’éligibilité?</a:t>
            </a:r>
            <a:endParaRPr lang="fr-FR" b="0" noProof="0" dirty="0" smtClean="0">
              <a:solidFill>
                <a:srgbClr val="002060"/>
              </a:solidFill>
              <a:ea typeface="+mn-ea"/>
              <a:cs typeface="+mn-cs"/>
            </a:endParaRPr>
          </a:p>
          <a:p>
            <a:pPr marL="857250" lvl="2" indent="-457200" eaLnBrk="1" hangingPunct="1">
              <a:lnSpc>
                <a:spcPct val="130000"/>
              </a:lnSpc>
              <a:spcBef>
                <a:spcPts val="1200"/>
              </a:spcBef>
              <a:defRPr/>
            </a:pPr>
            <a:r>
              <a:rPr lang="fr-FR" b="0" noProof="0" dirty="0" smtClean="0">
                <a:solidFill>
                  <a:srgbClr val="002060"/>
                </a:solidFill>
                <a:ea typeface="+mn-ea"/>
                <a:cs typeface="+mn-cs"/>
              </a:rPr>
              <a:t>2a Une </a:t>
            </a:r>
            <a:r>
              <a:rPr lang="fr-FR" b="0" noProof="0" dirty="0" err="1" smtClean="0">
                <a:solidFill>
                  <a:srgbClr val="002060"/>
                </a:solidFill>
                <a:ea typeface="+mn-ea"/>
                <a:cs typeface="+mn-cs"/>
              </a:rPr>
              <a:t>précondition</a:t>
            </a:r>
            <a:r>
              <a:rPr lang="fr-FR" b="0" noProof="0" dirty="0" smtClean="0">
                <a:solidFill>
                  <a:srgbClr val="002060"/>
                </a:solidFill>
                <a:ea typeface="+mn-ea"/>
                <a:cs typeface="+mn-cs"/>
              </a:rPr>
              <a:t> pour la croissance soutenable</a:t>
            </a:r>
          </a:p>
          <a:p>
            <a:pPr marL="857250" lvl="2" indent="-457200" eaLnBrk="1" hangingPunct="1">
              <a:lnSpc>
                <a:spcPct val="130000"/>
              </a:lnSpc>
              <a:spcBef>
                <a:spcPts val="1200"/>
              </a:spcBef>
              <a:defRPr/>
            </a:pPr>
            <a:r>
              <a:rPr lang="fr-FR" dirty="0" smtClean="0">
                <a:solidFill>
                  <a:srgbClr val="002060"/>
                </a:solidFill>
                <a:ea typeface="+mn-ea"/>
                <a:cs typeface="+mn-cs"/>
              </a:rPr>
              <a:t>2b Stabilité macroéconomique et mobilisation des recettes nationales (dimension « politique budgétaire » de la MRN. </a:t>
            </a:r>
            <a:endParaRPr lang="fr-FR" b="0" noProof="0" dirty="0" smtClean="0">
              <a:solidFill>
                <a:srgbClr val="002060"/>
              </a:solidFill>
              <a:ea typeface="+mn-ea"/>
              <a:cs typeface="+mn-cs"/>
            </a:endParaRPr>
          </a:p>
          <a:p>
            <a:pPr marL="457200" lvl="1" indent="-457200" eaLnBrk="1" hangingPunct="1">
              <a:lnSpc>
                <a:spcPct val="130000"/>
              </a:lnSpc>
              <a:spcBef>
                <a:spcPts val="1200"/>
              </a:spcBef>
              <a:buClrTx/>
              <a:buFont typeface="+mj-lt"/>
              <a:buAutoNum type="arabicPeriod"/>
              <a:defRPr/>
            </a:pPr>
            <a:r>
              <a:rPr lang="fr-FR" dirty="0" smtClean="0">
                <a:solidFill>
                  <a:srgbClr val="C00000"/>
                </a:solidFill>
                <a:ea typeface="+mn-ea"/>
                <a:cs typeface="+mn-cs"/>
              </a:rPr>
              <a:t>Comment évaluer la stabilité du cadre macroéconomique?</a:t>
            </a:r>
          </a:p>
          <a:p>
            <a:pPr marL="457200" lvl="1" indent="-457200" eaLnBrk="1" hangingPunct="1">
              <a:lnSpc>
                <a:spcPct val="130000"/>
              </a:lnSpc>
              <a:spcBef>
                <a:spcPts val="1200"/>
              </a:spcBef>
              <a:buClrTx/>
              <a:buFont typeface="+mj-lt"/>
              <a:buAutoNum type="arabicPeriod"/>
              <a:defRPr/>
            </a:pPr>
            <a:r>
              <a:rPr lang="fr-FR" b="0" noProof="0" dirty="0" smtClean="0">
                <a:solidFill>
                  <a:srgbClr val="002060"/>
                </a:solidFill>
                <a:ea typeface="+mn-ea"/>
                <a:cs typeface="+mn-cs"/>
              </a:rPr>
              <a:t>Document supplémentaire à la fiche d’action et au dossier de déboursement.</a:t>
            </a:r>
            <a:endParaRPr lang="fr-FR" b="0" noProof="0" dirty="0" smtClean="0">
              <a:solidFill>
                <a:srgbClr val="002060"/>
              </a:solidFill>
              <a:ea typeface="+mn-ea"/>
              <a:cs typeface="+mn-cs"/>
            </a:endParaRPr>
          </a:p>
          <a:p>
            <a:pPr marL="457200" lvl="1" indent="0" eaLnBrk="1" hangingPunct="1">
              <a:lnSpc>
                <a:spcPct val="130000"/>
              </a:lnSpc>
              <a:spcBef>
                <a:spcPts val="300"/>
              </a:spcBef>
              <a:spcAft>
                <a:spcPts val="300"/>
              </a:spcAft>
              <a:buFontTx/>
              <a:buNone/>
              <a:defRPr/>
            </a:pPr>
            <a:endParaRPr lang="fr-FR" noProof="0" dirty="0" smtClean="0">
              <a:solidFill>
                <a:srgbClr val="002060"/>
              </a:solidFill>
            </a:endParaRPr>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noProof="0" dirty="0" smtClean="0"/>
          </a:p>
          <a:p>
            <a:pPr marL="933450" lvl="1" indent="-476250" eaLnBrk="1" hangingPunct="1">
              <a:lnSpc>
                <a:spcPct val="130000"/>
              </a:lnSpc>
              <a:spcBef>
                <a:spcPts val="300"/>
              </a:spcBef>
              <a:spcAft>
                <a:spcPts val="300"/>
              </a:spcAft>
              <a:buFont typeface="+mj-lt"/>
              <a:buAutoNum type="arabicPeriod"/>
              <a:defRPr/>
            </a:pPr>
            <a:endParaRPr lang="fr-FR" b="0" noProof="0" dirty="0" smtClean="0">
              <a:solidFill>
                <a:schemeClr val="accent2"/>
              </a:solidFill>
            </a:endParaRPr>
          </a:p>
          <a:p>
            <a:pPr marL="457200" indent="-457200" eaLnBrk="1" hangingPunct="1">
              <a:buFont typeface="+mj-lt"/>
              <a:buAutoNum type="arabicPeriod"/>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a:p>
            <a:pPr algn="ctr" eaLnBrk="1" hangingPunct="1">
              <a:defRPr/>
            </a:pPr>
            <a:endParaRPr lang="fr-FR" b="1" noProof="0" dirty="0" smtClean="0">
              <a:solidFill>
                <a:schemeClr val="accent2"/>
              </a:solidFill>
            </a:endParaRPr>
          </a:p>
        </p:txBody>
      </p:sp>
      <p:sp>
        <p:nvSpPr>
          <p:cNvPr id="4100" name="Slide Number Placeholder 1"/>
          <p:cNvSpPr>
            <a:spLocks noGrp="1"/>
          </p:cNvSpPr>
          <p:nvPr>
            <p:ph type="sldNum" sz="quarter" idx="12"/>
          </p:nvPr>
        </p:nvSpPr>
        <p:spPr>
          <a:noFill/>
          <a:ln>
            <a:miter lim="800000"/>
            <a:headEnd/>
            <a:tailEnd/>
          </a:ln>
        </p:spPr>
        <p:txBody>
          <a:bodyPr/>
          <a:lstStyle/>
          <a:p>
            <a:fld id="{09B7FC03-105A-426F-B9DD-BA08A5416DB4}" type="slidenum">
              <a:rPr lang="en-GB" smtClean="0"/>
              <a:pPr/>
              <a:t>9</a:t>
            </a:fld>
            <a:endParaRPr lang="en-GB"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3330</TotalTime>
  <Words>2840</Words>
  <Application>Microsoft Office PowerPoint</Application>
  <PresentationFormat>On-screen Show (4:3)</PresentationFormat>
  <Paragraphs>321</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Slide_Master</vt:lpstr>
      <vt:lpstr>Formation en appui budgétaire</vt:lpstr>
      <vt:lpstr>Buzzing exercice</vt:lpstr>
      <vt:lpstr>Plan du module </vt:lpstr>
      <vt:lpstr>Qu’entend-on par un cadre macroéconomique stable?</vt:lpstr>
      <vt:lpstr>Plan du module </vt:lpstr>
      <vt:lpstr>Pourquoi ce critère d’éligibilité?</vt:lpstr>
      <vt:lpstr>Mobilisation des recettes nationales</vt:lpstr>
      <vt:lpstr>Slide 8</vt:lpstr>
      <vt:lpstr>Plan du module </vt:lpstr>
      <vt:lpstr>3.1 Démonstration de l’égibilité</vt:lpstr>
      <vt:lpstr>3.2 Importance de la relation du pays avec le FMI</vt:lpstr>
      <vt:lpstr>3.3. Sur quoi doit porter l’analyse macroéconomique?</vt:lpstr>
      <vt:lpstr>1° Déséquilibres macroéconomiques éventuels</vt:lpstr>
      <vt:lpstr>Analyse des causes de ces déséquilibres</vt:lpstr>
      <vt:lpstr>2° Evaluation de la politique  macroéconomique </vt:lpstr>
      <vt:lpstr>2° Evaluation de la politique  macroéconomique: politique de MRN</vt:lpstr>
      <vt:lpstr>2° Evaluation de la politique macroéconomique</vt:lpstr>
      <vt:lpstr>3° Vulnérabilité aux chocs externes</vt:lpstr>
      <vt:lpstr>4°Renforcement de la résilience macroéconomique</vt:lpstr>
      <vt:lpstr>Plan du module </vt:lpstr>
      <vt:lpstr>a) Contenu de l’introduction du document d’évaluation macroéconomique </vt:lpstr>
      <vt:lpstr>b) Recueil des données</vt:lpstr>
      <vt:lpstr>Principales sources d’information</vt:lpstr>
      <vt:lpstr>Résultat de l’évaluation de l’éligibilité (formulation de l’AB)</vt:lpstr>
      <vt:lpstr>Messages clés (1): </vt:lpstr>
      <vt:lpstr>Messages clés (2) Cibler l’évaluation sur :</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TDB</cp:lastModifiedBy>
  <cp:revision>197</cp:revision>
  <dcterms:created xsi:type="dcterms:W3CDTF">2011-10-28T10:25:18Z</dcterms:created>
  <dcterms:modified xsi:type="dcterms:W3CDTF">2014-05-03T22:56:48Z</dcterms:modified>
</cp:coreProperties>
</file>